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654">
          <p15:clr>
            <a:srgbClr val="9AA0A6"/>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1C1C1C"/>
    <a:srgbClr val="000000"/>
    <a:srgbClr val="111111"/>
    <a:srgbClr val="FF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80" autoAdjust="0"/>
  </p:normalViewPr>
  <p:slideViewPr>
    <p:cSldViewPr snapToGrid="0">
      <p:cViewPr varScale="1">
        <p:scale>
          <a:sx n="57" d="100"/>
          <a:sy n="57" d="100"/>
        </p:scale>
        <p:origin x="1236" y="66"/>
      </p:cViewPr>
      <p:guideLst>
        <p:guide pos="7654"/>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edium.com/involves-rocks/usando-ddd-e-event-storming-para-remodelar-o-dom%C3%ADnio-de-um-m%C3%B3dulo-legado-aa12a364616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
        <p:cNvGrpSpPr/>
        <p:nvPr/>
      </p:nvGrpSpPr>
      <p:grpSpPr>
        <a:xfrm>
          <a:off x="0" y="0"/>
          <a:ext cx="0" cy="0"/>
          <a:chOff x="0" y="0"/>
          <a:chExt cx="0" cy="0"/>
        </a:xfrm>
      </p:grpSpPr>
      <p:sp>
        <p:nvSpPr>
          <p:cNvPr id="13" name="Shape 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 name="Shape 1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Shape 7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Shape 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Explicar o que é um modelo de software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Shape 1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Shape 11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Detetive</a:t>
            </a:r>
            <a:endParaRPr/>
          </a:p>
          <a:p>
            <a:pPr marL="457200" lvl="0" indent="-317500" algn="l" rtl="0">
              <a:lnSpc>
                <a:spcPct val="110000"/>
              </a:lnSpc>
              <a:spcBef>
                <a:spcPts val="0"/>
              </a:spcBef>
              <a:spcAft>
                <a:spcPts val="0"/>
              </a:spcAft>
              <a:buSzPts val="1400"/>
              <a:buChar char="-"/>
            </a:pPr>
            <a:r>
              <a:rPr lang="pt-BR"/>
              <a:t>War</a:t>
            </a:r>
            <a:endParaRPr/>
          </a:p>
          <a:p>
            <a:pPr marL="457200" lvl="0" indent="-317500" algn="l" rtl="0">
              <a:lnSpc>
                <a:spcPct val="110000"/>
              </a:lnSpc>
              <a:spcBef>
                <a:spcPts val="0"/>
              </a:spcBef>
              <a:spcAft>
                <a:spcPts val="0"/>
              </a:spcAft>
              <a:buSzPts val="1400"/>
              <a:buChar char="-"/>
            </a:pPr>
            <a:r>
              <a:rPr lang="pt-BR"/>
              <a:t>Monopólio</a:t>
            </a:r>
            <a:endParaRPr/>
          </a:p>
          <a:p>
            <a:pPr marL="457200" lvl="0" indent="-317500" algn="l" rtl="0">
              <a:lnSpc>
                <a:spcPct val="110000"/>
              </a:lnSpc>
              <a:spcBef>
                <a:spcPts val="0"/>
              </a:spcBef>
              <a:spcAft>
                <a:spcPts val="0"/>
              </a:spcAft>
              <a:buSzPts val="1400"/>
              <a:buChar char="-"/>
            </a:pPr>
            <a:r>
              <a:rPr lang="pt-BR"/>
              <a:t>Banco imobiliário</a:t>
            </a:r>
            <a:br>
              <a:rPr lang="pt-BR"/>
            </a:br>
            <a:endParaRPr/>
          </a:p>
          <a:p>
            <a:pPr marL="457200" lvl="0" indent="-317500" algn="l" rtl="0">
              <a:lnSpc>
                <a:spcPct val="110000"/>
              </a:lnSpc>
              <a:spcBef>
                <a:spcPts val="0"/>
              </a:spcBef>
              <a:spcAft>
                <a:spcPts val="0"/>
              </a:spcAft>
              <a:buSzPts val="1400"/>
              <a:buChar char="-"/>
            </a:pPr>
            <a:r>
              <a:rPr lang="pt-BR"/>
              <a:t>CONCLUIR EXPLICANDO QUE O MODELO DE DOMÍNIO É EXPRESSO NO SOFTWARE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Shape 13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Shape 1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Apesar de Vernon citar que Linguagem Ubíqua e Bounded Context são os 2  pilares primários dos pontos fortes do DDD</a:t>
            </a:r>
            <a:br>
              <a:rPr lang="pt-BR"/>
            </a:br>
            <a:r>
              <a:rPr lang="pt-BR"/>
              <a:t>Eu gosto de classificar 3 Pilares: Design Estratégico, Design Tático e Arquitetura.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Shape 14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 name="Shape 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dirty="0"/>
              <a:t>Falar da “Introdução” do livro do Evans feita por Martin Fowler</a:t>
            </a:r>
            <a:endParaRPr dirty="0"/>
          </a:p>
          <a:p>
            <a:pPr marL="457200" lvl="0" indent="0" algn="l" rtl="0">
              <a:lnSpc>
                <a:spcPct val="100000"/>
              </a:lnSpc>
              <a:spcBef>
                <a:spcPts val="0"/>
              </a:spcBef>
              <a:spcAft>
                <a:spcPts val="0"/>
              </a:spcAft>
              <a:buSzPts val="1400"/>
              <a:buNone/>
            </a:pPr>
            <a:br>
              <a:rPr lang="pt-BR" dirty="0"/>
            </a:br>
            <a:r>
              <a:rPr lang="pt-BR" dirty="0"/>
              <a:t>Várias coisas tornam o desenvolvimento de software complexo, o coração dessa complexidade está no próprio domínio.</a:t>
            </a:r>
            <a:endParaRPr dirty="0"/>
          </a:p>
          <a:p>
            <a:pPr marL="457200" lvl="0" indent="0" algn="l" rtl="0">
              <a:lnSpc>
                <a:spcPct val="100000"/>
              </a:lnSpc>
              <a:spcBef>
                <a:spcPts val="0"/>
              </a:spcBef>
              <a:spcAft>
                <a:spcPts val="0"/>
              </a:spcAft>
              <a:buSzPts val="1400"/>
              <a:buNone/>
            </a:pPr>
            <a:r>
              <a:rPr lang="pt-BR" dirty="0"/>
              <a:t>A chave para controlar a complexidade  é um bom modelo de domínio.</a:t>
            </a:r>
            <a:br>
              <a:rPr lang="pt-BR" dirty="0"/>
            </a:br>
            <a:r>
              <a:rPr lang="pt-BR" dirty="0"/>
              <a:t>Um bom modelo de domínio pode ser extremamente valioso, mas não é algo fácil de se fazer, poucas pessoas conseguem fazer bem, e é difícil de ensinar.</a:t>
            </a:r>
            <a:endParaRPr dirty="0"/>
          </a:p>
          <a:p>
            <a:pPr marL="457200" lvl="0" indent="0" algn="l" rtl="0">
              <a:lnSpc>
                <a:spcPct val="100000"/>
              </a:lnSpc>
              <a:spcBef>
                <a:spcPts val="0"/>
              </a:spcBef>
              <a:spcAft>
                <a:spcPts val="0"/>
              </a:spcAft>
              <a:buSzPts val="1400"/>
              <a:buNone/>
            </a:pPr>
            <a:endParaRPr dirty="0"/>
          </a:p>
          <a:p>
            <a:pPr marL="457200" lvl="0" indent="0" algn="l" rtl="0">
              <a:lnSpc>
                <a:spcPct val="100000"/>
              </a:lnSpc>
              <a:spcBef>
                <a:spcPts val="0"/>
              </a:spcBef>
              <a:spcAft>
                <a:spcPts val="0"/>
              </a:spcAft>
              <a:buSzPts val="1400"/>
              <a:buNone/>
            </a:pPr>
            <a:r>
              <a:rPr lang="pt-BR" dirty="0"/>
              <a:t>Não se deve separar conceitos de implementações.</a:t>
            </a:r>
            <a:endParaRPr dirty="0"/>
          </a:p>
          <a:p>
            <a:pPr marL="457200" lvl="0" indent="0" algn="l" rtl="0">
              <a:lnSpc>
                <a:spcPct val="100000"/>
              </a:lnSpc>
              <a:spcBef>
                <a:spcPts val="0"/>
              </a:spcBef>
              <a:spcAft>
                <a:spcPts val="0"/>
              </a:spcAft>
              <a:buSzPts val="1400"/>
              <a:buNone/>
            </a:pPr>
            <a:endParaRPr dirty="0"/>
          </a:p>
          <a:p>
            <a:pPr marL="457200" lvl="0" indent="0" algn="l" rtl="0">
              <a:lnSpc>
                <a:spcPct val="100000"/>
              </a:lnSpc>
              <a:spcBef>
                <a:spcPts val="0"/>
              </a:spcBef>
              <a:spcAft>
                <a:spcPts val="0"/>
              </a:spcAft>
              <a:buSzPts val="1400"/>
              <a:buNone/>
            </a:pPr>
            <a:r>
              <a:rPr lang="pt-BR" dirty="0"/>
              <a:t>Modelos de domínio não são modelados primeiro e depois implementados.</a:t>
            </a:r>
            <a:endParaRPr dirty="0"/>
          </a:p>
          <a:p>
            <a:pPr marL="457200" lvl="0" indent="0" algn="l" rtl="0">
              <a:lnSpc>
                <a:spcPct val="100000"/>
              </a:lnSpc>
              <a:spcBef>
                <a:spcPts val="0"/>
              </a:spcBef>
              <a:spcAft>
                <a:spcPts val="0"/>
              </a:spcAft>
              <a:buSzPts val="1400"/>
              <a:buNone/>
            </a:pPr>
            <a:endParaRPr dirty="0"/>
          </a:p>
          <a:p>
            <a:pPr marL="457200" lvl="0" indent="0" algn="l" rtl="0">
              <a:lnSpc>
                <a:spcPct val="100000"/>
              </a:lnSpc>
              <a:spcBef>
                <a:spcPts val="0"/>
              </a:spcBef>
              <a:spcAft>
                <a:spcPts val="0"/>
              </a:spcAft>
              <a:buSzPts val="1400"/>
              <a:buNone/>
            </a:pPr>
            <a:r>
              <a:rPr lang="pt-BR" dirty="0"/>
              <a:t>Modelos de domínio verdadeiramente bons evoluem com o tempo.</a:t>
            </a:r>
            <a:br>
              <a:rPr lang="pt-BR" dirty="0"/>
            </a:br>
            <a:endParaRPr dirty="0"/>
          </a:p>
          <a:p>
            <a:pPr marL="457200" lvl="0" indent="-317500" algn="l" rtl="0">
              <a:lnSpc>
                <a:spcPct val="100000"/>
              </a:lnSpc>
              <a:spcBef>
                <a:spcPts val="0"/>
              </a:spcBef>
              <a:spcAft>
                <a:spcPts val="0"/>
              </a:spcAft>
              <a:buSzPts val="1400"/>
              <a:buChar char="-"/>
            </a:pPr>
            <a:r>
              <a:rPr lang="pt-BR" dirty="0"/>
              <a:t>Pedir ao público para guardar a palavra: “modelo de domínio”</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Shape 16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Estratégia refere-se ao caminho para alcançar uma meta</a:t>
            </a:r>
            <a:endParaRPr/>
          </a:p>
          <a:p>
            <a:pPr marL="457200" lvl="0" indent="-317500" algn="l" rtl="0">
              <a:lnSpc>
                <a:spcPct val="100000"/>
              </a:lnSpc>
              <a:spcBef>
                <a:spcPts val="0"/>
              </a:spcBef>
              <a:spcAft>
                <a:spcPts val="0"/>
              </a:spcAft>
              <a:buSzPts val="1400"/>
              <a:buChar char="-"/>
            </a:pPr>
            <a:r>
              <a:rPr lang="pt-BR"/>
              <a:t>As táticas são as ações realizadas para alcançar essa estratégia</a:t>
            </a:r>
            <a:br>
              <a:rPr lang="pt-BR"/>
            </a:br>
            <a:br>
              <a:rPr lang="pt-BR"/>
            </a:br>
            <a:r>
              <a:rPr lang="pt-BR"/>
              <a:t>Enquanto que a estratégia é abstrata e baseada em objetivos de longo prazo, a tática é concreta e baseada na descoberta da melhor ação a tomar de imediato.</a:t>
            </a:r>
            <a:endParaRPr/>
          </a:p>
          <a:p>
            <a:pPr marL="45720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pt-BR"/>
              <a:t>Há aproximadamente 3.000 anos, o estrategista chinês Sun Tzu (Pronuncia: SAN ZU), autor do livro A Arte da Guerra, afirmou que “todos os homens podem ver as táticas pelas quais eu conquisto, mas o que ninguém consegue ver é a estratégia a partir da qual grandes vitórias são obtidas”. Este foi um dos primeiros usos do conceito “estratégia”.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Shape 1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Shape 17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dirty="0"/>
              <a:t>Domains &amp; Sub-Domains</a:t>
            </a:r>
            <a:endParaRPr dirty="0"/>
          </a:p>
          <a:p>
            <a:pPr marL="457200" lvl="0" indent="-317500" algn="l" rtl="0">
              <a:lnSpc>
                <a:spcPct val="100000"/>
              </a:lnSpc>
              <a:spcBef>
                <a:spcPts val="0"/>
              </a:spcBef>
              <a:spcAft>
                <a:spcPts val="0"/>
              </a:spcAft>
              <a:buSzPts val="1400"/>
              <a:buChar char="-"/>
            </a:pPr>
            <a:r>
              <a:rPr lang="pt-BR" dirty="0"/>
              <a:t>Bounded context</a:t>
            </a:r>
            <a:endParaRPr dirty="0"/>
          </a:p>
          <a:p>
            <a:pPr marL="457200" lvl="0" indent="-317500" algn="l" rtl="0">
              <a:lnSpc>
                <a:spcPct val="100000"/>
              </a:lnSpc>
              <a:spcBef>
                <a:spcPts val="0"/>
              </a:spcBef>
              <a:spcAft>
                <a:spcPts val="0"/>
              </a:spcAft>
              <a:buSzPts val="1400"/>
              <a:buChar char="-"/>
            </a:pPr>
            <a:r>
              <a:rPr lang="pt-BR" dirty="0"/>
              <a:t>Ubiquitous Language</a:t>
            </a:r>
            <a:endParaRPr dirty="0"/>
          </a:p>
          <a:p>
            <a:pPr marL="457200" lvl="0" indent="-317500" algn="l" rtl="0">
              <a:lnSpc>
                <a:spcPct val="100000"/>
              </a:lnSpc>
              <a:spcBef>
                <a:spcPts val="0"/>
              </a:spcBef>
              <a:spcAft>
                <a:spcPts val="0"/>
              </a:spcAft>
              <a:buSzPts val="1400"/>
              <a:buChar char="-"/>
            </a:pPr>
            <a:r>
              <a:rPr lang="pt-BR" dirty="0"/>
              <a:t>Context Maps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Shape 18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No DDD domínio refere-se ao espaço do problema</a:t>
            </a:r>
            <a:endParaRPr/>
          </a:p>
          <a:p>
            <a:pPr marL="457200" lvl="0" indent="-317500" algn="l" rtl="0">
              <a:lnSpc>
                <a:spcPct val="100000"/>
              </a:lnSpc>
              <a:spcBef>
                <a:spcPts val="0"/>
              </a:spcBef>
              <a:spcAft>
                <a:spcPts val="0"/>
              </a:spcAft>
              <a:buSzPts val="1400"/>
              <a:buChar char="-"/>
            </a:pPr>
            <a:r>
              <a:rPr lang="pt-BR"/>
              <a:t>Domínio é o conceito mais vital do DDD</a:t>
            </a:r>
            <a:endParaRPr/>
          </a:p>
          <a:p>
            <a:pPr marL="457200" lvl="0" indent="-317500" algn="l" rtl="0">
              <a:lnSpc>
                <a:spcPct val="100000"/>
              </a:lnSpc>
              <a:spcBef>
                <a:spcPts val="0"/>
              </a:spcBef>
              <a:spcAft>
                <a:spcPts val="0"/>
              </a:spcAft>
              <a:buSzPts val="1400"/>
              <a:buChar char="-"/>
            </a:pPr>
            <a:r>
              <a:rPr lang="pt-BR"/>
              <a:t>Podemos dizer que Domínio é um escopo onde se trabalha e como se trabalha, ou seja, se refere ao espaço do problema para o qual estamos agindo, suas entidades, seu comportamento e regras. Cada empresa possui um domínio único , mesmo que siga as 'práticas de mercado', a empresa sempre terá seu próprio jeito de fazer as coisas, seu diferencial de negócios, sua marca.</a:t>
            </a:r>
            <a:endParaRPr/>
          </a:p>
          <a:p>
            <a:pPr marL="457200" lvl="0" indent="0" algn="l" rtl="0">
              <a:lnSpc>
                <a:spcPct val="100000"/>
              </a:lnSpc>
              <a:spcBef>
                <a:spcPts val="0"/>
              </a:spcBef>
              <a:spcAft>
                <a:spcPts val="0"/>
              </a:spcAft>
              <a:buSzPts val="1400"/>
              <a:buNone/>
            </a:pPr>
            <a:br>
              <a:rPr lang="pt-BR"/>
            </a:br>
            <a:r>
              <a:rPr lang="pt-BR"/>
              <a:t>É do domínio que criamos nossos modelos de domínio , que são soluções que buscam atender às necessidades do domínio.</a:t>
            </a:r>
            <a:endParaRPr/>
          </a:p>
          <a:p>
            <a:pPr marL="457200" lvl="0" indent="0" algn="l" rtl="0">
              <a:lnSpc>
                <a:spcPct val="100000"/>
              </a:lnSpc>
              <a:spcBef>
                <a:spcPts val="0"/>
              </a:spcBef>
              <a:spcAft>
                <a:spcPts val="0"/>
              </a:spcAft>
              <a:buSzPts val="1400"/>
              <a:buNone/>
            </a:pPr>
            <a:endParaRPr/>
          </a:p>
          <a:p>
            <a:pPr marL="457200" lvl="0" indent="0" algn="l" rtl="0">
              <a:lnSpc>
                <a:spcPct val="100000"/>
              </a:lnSpc>
              <a:spcBef>
                <a:spcPts val="0"/>
              </a:spcBef>
              <a:spcAft>
                <a:spcPts val="0"/>
              </a:spcAft>
              <a:buSzPts val="1400"/>
              <a:buNone/>
            </a:pPr>
            <a:r>
              <a:rPr lang="pt-BR"/>
              <a:t>É um erro pensar que podemos criar um único Modelo de Domínio para toda a empresa, se você tentar fazer isso, certamente falhará.</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Shape 18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dirty="0"/>
              <a:t>DDD requer a decomposição do domínio em subdomínios (Em termos simples, um subdomínio é uma subparte do domínio), o que facilita nossa compreensão.</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pt-BR" dirty="0"/>
              <a:t>Desta forma, somos capazes de separar o que de fato gera valor e retorno financeiro para a empresa, e assim, estrategicamente, podemos colocar nossos melhores esforços nessa parte do Domínio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pt-BR" dirty="0"/>
              <a:t>Independentemente do tamanho da empresa, todos os Domínios podem sempre ser divididos em Subdomínios , fazendo isso dividimos toda a complexidade do Domínio da Empresa em partes menores, e teremos especialistas em domínio que entenderão muito bem os aspectos do negócio, porque é um subdomínio específico .</a:t>
            </a: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aí que devemos colocar nossos melhores esforços, é o que faz a empresa funcionar, que agrega valor ao negócio, o que diferencia a empresa da concorrência, é onde o maior foco é colocado.</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Shape 2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o Domínio que complementa o Domínio principal , sem ele, seu Domínio principal não pode ser bem sucedido, portanto, é muito importante, exigirá desenvolvimento interno ou terceirização, pois não há solução pronta para implementar.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tipicamente uma solução pronta, mas também pode ser terceirizada ou até mesmo desenvolvida internamente. Não traz uma regra específica para o seu negócio principal, ou seja, na maioria dos casos, poderíamos contratar como um serviço.</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dirty="0"/>
              <a:t>Onde o Modelo é implementado, ou seja, um Contexto Limitado é a implementação da solução de uma maneira técnica</a:t>
            </a:r>
          </a:p>
          <a:p>
            <a:pPr marL="457200" lvl="0" indent="-317500" algn="l" rtl="0">
              <a:lnSpc>
                <a:spcPct val="100000"/>
              </a:lnSpc>
              <a:spcBef>
                <a:spcPts val="0"/>
              </a:spcBef>
              <a:spcAft>
                <a:spcPts val="0"/>
              </a:spcAft>
              <a:buSzPts val="1400"/>
              <a:buChar char="-"/>
            </a:pPr>
            <a:r>
              <a:rPr lang="pt-BR" dirty="0"/>
              <a:t>Espaço da solução</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Shape 2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Shape 3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É fácil definir DDD</a:t>
            </a:r>
            <a:endParaRPr/>
          </a:p>
          <a:p>
            <a:pPr marL="457200" lvl="0" indent="-317500" algn="l" rtl="0">
              <a:lnSpc>
                <a:spcPct val="100000"/>
              </a:lnSpc>
              <a:spcBef>
                <a:spcPts val="0"/>
              </a:spcBef>
              <a:spcAft>
                <a:spcPts val="0"/>
              </a:spcAft>
              <a:buSzPts val="1400"/>
              <a:buChar char="-"/>
            </a:pPr>
            <a:r>
              <a:rPr lang="pt-BR"/>
              <a:t>A tradução diz tudo: DESIGN DIRIGIDO POR DOMÍNIO</a:t>
            </a:r>
            <a:endParaRPr/>
          </a:p>
          <a:p>
            <a:pPr marL="457200" lvl="0" indent="-317500" algn="l" rtl="0">
              <a:lnSpc>
                <a:spcPct val="100000"/>
              </a:lnSpc>
              <a:spcBef>
                <a:spcPts val="0"/>
              </a:spcBef>
              <a:spcAft>
                <a:spcPts val="0"/>
              </a:spcAft>
              <a:buSzPts val="1400"/>
              <a:buChar char="-"/>
            </a:pPr>
            <a:r>
              <a:rPr lang="pt-BR"/>
              <a:t>O título diz muito sobre um assunto (existem exceções)</a:t>
            </a:r>
            <a:endParaRPr/>
          </a:p>
          <a:p>
            <a:pPr marL="457200" lvl="0" indent="-317500" algn="l" rtl="0">
              <a:lnSpc>
                <a:spcPct val="100000"/>
              </a:lnSpc>
              <a:spcBef>
                <a:spcPts val="0"/>
              </a:spcBef>
              <a:spcAft>
                <a:spcPts val="0"/>
              </a:spcAft>
              <a:buSzPts val="1400"/>
              <a:buChar char="-"/>
            </a:pPr>
            <a:r>
              <a:rPr lang="pt-BR"/>
              <a:t>O título de uma obra de arte como uma música por exemplo, diz muito sobre toda a letra da música</a:t>
            </a:r>
            <a:endParaRPr/>
          </a:p>
          <a:p>
            <a:pPr marL="457200" lvl="0" indent="-317500" algn="l" rtl="0">
              <a:lnSpc>
                <a:spcPct val="100000"/>
              </a:lnSpc>
              <a:spcBef>
                <a:spcPts val="0"/>
              </a:spcBef>
              <a:spcAft>
                <a:spcPts val="0"/>
              </a:spcAft>
              <a:buSzPts val="1400"/>
              <a:buChar char="-"/>
            </a:pPr>
            <a:r>
              <a:rPr lang="pt-BR"/>
              <a:t>A intenção é resumir todo o assunto no título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Shape 2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fácil identificar que "Conta" tem significados diferentes nesses dois contextos.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No contexto bancário, "Conta" refere-se a assuntos como dinheiro, transações, pagamentos, crédito e pode pertencer a uma pessoa ou empresa.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No contexto do e-commerce, "Conta" refere-se a assuntos como login, criação de conta, alteração de senha e assim por diante.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Com essas informações, podemos identificar em qual contexto a entidade "Conta" pertence, mesmo que não tenha sido informado de qual contexto ela pertence aqui.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No entanto, a realidade é muitas vezes diferente, e a mesma entidade estará em contextos delimitados distintos dentro da mesma empresa e em assuntos que parecem os mesmos. Tenha muito cuidado com isso!</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Shape 2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Shape 2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natural quando começamos a estudar DDD que encontramos conteúdo que dificulta a diferenciação entre Contextos e Subdomínios Envolvidos, pois ambos representam “segregação”.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Vaughn Vernon, em seu livro “ Implementing Domain-Driven Design ”, afirma que os Subdomínios vivem no espaço do problema e os Contextos Limitados no espaço da solução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Com isso fica claro para diferenciar isso, Subdomínios são “ separações ” lógicas do domínio e Contextos Limitados são soluções técnicas .</a:t>
            </a:r>
            <a:br>
              <a:rPr lang="pt-BR"/>
            </a:br>
            <a:br>
              <a:rPr lang="pt-BR"/>
            </a:br>
            <a:r>
              <a:rPr lang="pt-BR"/>
              <a:t>É desejável que o código pertencente a um Contexto Limitado implemente um único Subdomínio. No entanto, essa relação nem sempre é possível.</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Shape 2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Exemplo do SLIDE anterior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Shape 27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Vaughn Vernon - DDD DISTILLED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Shape 2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Linguagem Ubíqua é o termo que Eric Evans usa em “Design Dirigido por Domínio - Combatendo a Complexidade no Coração do Software” para construir um idioma compartilhado pela equipe, desenvolvedores, especialistas em domínio e outros participantes.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dirty="0"/>
              <a:t>A Linguagem Ubíqua é modelada dentro de um contexto Limitado, onde os termos e conceitos do domínio do negócio são identificados, onde não deve haver ambigüidade. Para que você desenvolva uma linguagem ubíqua eficiente, você precisa entender o negócio.</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Shape 3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Shape 3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Reforçar as idéias de Eric Evans sobre o que devemos evitar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Shape 32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Você pode estar se perguntando: mas como desenvolver uma linguagem ubíqua ? Quais são os métodos? Quem está envolvido? Quais são os processos?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O primeiro ponto é que mesmo os especialistas em domínio podem discordar uns dos outros, e somente com discussões abertas, análise de documentos, dicionários, padrões e outros existentes, podemos criar uma linguagem melhor.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Shape 4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Viagem no tempo: vamos voltar ao passado do desenvolvimento de software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Shape 3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r>
              <a:rPr lang="pt-BR"/>
              <a:t>Expresse seu domínio em um quadro branco, não se preocupe se eles são </a:t>
            </a:r>
            <a:endParaRPr/>
          </a:p>
          <a:p>
            <a:pPr marL="457200" lvl="0" indent="0" algn="l" rtl="0">
              <a:lnSpc>
                <a:spcPct val="100000"/>
              </a:lnSpc>
              <a:spcBef>
                <a:spcPts val="0"/>
              </a:spcBef>
              <a:spcAft>
                <a:spcPts val="0"/>
              </a:spcAft>
              <a:buSzPts val="1400"/>
              <a:buNone/>
            </a:pPr>
            <a:r>
              <a:rPr lang="pt-BR"/>
              <a:t>designs formais ou não.</a:t>
            </a:r>
            <a:endParaRPr/>
          </a:p>
          <a:p>
            <a:pPr marL="45720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Shape 3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r>
              <a:rPr lang="pt-BR"/>
              <a:t>Desenvolva um glossário de todos os termos com definições.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Shape 3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dirty="0"/>
              <a:t>Os especialistas e desenvolvedores de domínio podem alcançar um ciclo rápido de aprendizado de processos de negócios usando o Event Storming , que facilita o desenvolvimento do Ubiquitous Language.</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b="0" i="0" dirty="0">
                <a:solidFill>
                  <a:srgbClr val="292929"/>
                </a:solidFill>
                <a:effectLst/>
                <a:latin typeface="medium-content-serif-font"/>
              </a:rPr>
              <a:t>Inicialmente planejamos de 20 a 30 minutos por etapa, esse tempo deve ser controlado pelo facilitador.</a:t>
            </a:r>
          </a:p>
          <a:p>
            <a:pPr marL="0" lvl="0" indent="0" algn="l" rtl="0">
              <a:lnSpc>
                <a:spcPct val="100000"/>
              </a:lnSpc>
              <a:spcBef>
                <a:spcPts val="0"/>
              </a:spcBef>
              <a:spcAft>
                <a:spcPts val="0"/>
              </a:spcAft>
              <a:buSzPts val="1400"/>
              <a:buNone/>
            </a:pPr>
            <a:endParaRPr lang="pt-BR" b="0" i="0" dirty="0">
              <a:solidFill>
                <a:srgbClr val="292929"/>
              </a:solidFill>
              <a:effectLst/>
              <a:latin typeface="medium-content-serif-font"/>
            </a:endParaRPr>
          </a:p>
          <a:p>
            <a:pPr marL="0" lvl="0" indent="0" algn="l" rtl="0">
              <a:lnSpc>
                <a:spcPct val="100000"/>
              </a:lnSpc>
              <a:spcBef>
                <a:spcPts val="0"/>
              </a:spcBef>
              <a:spcAft>
                <a:spcPts val="0"/>
              </a:spcAft>
              <a:buSzPts val="1400"/>
              <a:buNone/>
            </a:pPr>
            <a:r>
              <a:rPr lang="pt-BR" b="0" i="0" dirty="0">
                <a:solidFill>
                  <a:srgbClr val="292929"/>
                </a:solidFill>
                <a:effectLst/>
                <a:latin typeface="medium-content-serif-font"/>
              </a:rPr>
              <a:t>20min: Levantar Eventos em ordem de acontecimento</a:t>
            </a:r>
          </a:p>
          <a:p>
            <a:pPr marL="0" lvl="0" indent="0" algn="l" rtl="0">
              <a:lnSpc>
                <a:spcPct val="100000"/>
              </a:lnSpc>
              <a:spcBef>
                <a:spcPts val="0"/>
              </a:spcBef>
              <a:spcAft>
                <a:spcPts val="0"/>
              </a:spcAft>
              <a:buSzPts val="1400"/>
              <a:buNone/>
            </a:pPr>
            <a:r>
              <a:rPr lang="pt-BR" b="0" i="0" dirty="0">
                <a:solidFill>
                  <a:srgbClr val="292929"/>
                </a:solidFill>
                <a:effectLst/>
                <a:latin typeface="medium-content-serif-font"/>
              </a:rPr>
              <a:t>20min: Levantar Commands</a:t>
            </a:r>
          </a:p>
          <a:p>
            <a:pPr marL="0" lvl="0" indent="0" algn="l" rtl="0">
              <a:lnSpc>
                <a:spcPct val="100000"/>
              </a:lnSpc>
              <a:spcBef>
                <a:spcPts val="0"/>
              </a:spcBef>
              <a:spcAft>
                <a:spcPts val="0"/>
              </a:spcAft>
              <a:buSzPts val="1400"/>
              <a:buNone/>
            </a:pPr>
            <a:r>
              <a:rPr lang="pt-BR" b="0" i="0" dirty="0">
                <a:solidFill>
                  <a:srgbClr val="292929"/>
                </a:solidFill>
                <a:effectLst/>
                <a:latin typeface="medium-content-serif-font"/>
              </a:rPr>
              <a:t>20min: Levantar </a:t>
            </a:r>
            <a:r>
              <a:rPr lang="pt-BR" dirty="0"/>
              <a:t>Agreggate</a:t>
            </a:r>
            <a:endParaRPr dirty="0"/>
          </a:p>
          <a:p>
            <a:pPr marL="45720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pt-BR" dirty="0"/>
              <a:t>Events</a:t>
            </a:r>
            <a:endParaRPr dirty="0"/>
          </a:p>
          <a:p>
            <a:pPr marL="0" lvl="0" indent="0" algn="l" rtl="0">
              <a:lnSpc>
                <a:spcPct val="100000"/>
              </a:lnSpc>
              <a:spcBef>
                <a:spcPts val="0"/>
              </a:spcBef>
              <a:spcAft>
                <a:spcPts val="0"/>
              </a:spcAft>
              <a:buSzPts val="1400"/>
              <a:buNone/>
            </a:pPr>
            <a:r>
              <a:rPr lang="pt-BR" dirty="0"/>
              <a:t>A primeira etapa do Event Storming consiste em mapear os eventos que ocorrem no domínio que está sendo estudado. Um evento é qualquer coisa relevante que aconteceu no passado e tende a ser de simples compreensão para pessoas não técnicas.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pt-BR" dirty="0"/>
              <a:t>Commands</a:t>
            </a:r>
            <a:endParaRPr dirty="0"/>
          </a:p>
          <a:p>
            <a:pPr marL="0" lvl="0" indent="0" algn="l" rtl="0">
              <a:lnSpc>
                <a:spcPct val="100000"/>
              </a:lnSpc>
              <a:spcBef>
                <a:spcPts val="0"/>
              </a:spcBef>
              <a:spcAft>
                <a:spcPts val="0"/>
              </a:spcAft>
              <a:buSzPts val="1400"/>
              <a:buNone/>
            </a:pPr>
            <a:r>
              <a:rPr lang="pt-BR" dirty="0"/>
              <a:t>Com o mapeamento dos eventos finalizados, partimos para a segunda etapa, que era a identificação dos comandos que geravam os eventos. Geralmente os comandos estão associados à alguma ação do usuário, interação com sistema externo ou gerados por um temporizador/cron.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pt-BR" dirty="0"/>
              <a:t>Agreggate</a:t>
            </a:r>
            <a:endParaRPr dirty="0"/>
          </a:p>
          <a:p>
            <a:pPr marL="0" lvl="0" indent="0" algn="l" rtl="0">
              <a:lnSpc>
                <a:spcPct val="100000"/>
              </a:lnSpc>
              <a:spcBef>
                <a:spcPts val="0"/>
              </a:spcBef>
              <a:spcAft>
                <a:spcPts val="0"/>
              </a:spcAft>
              <a:buSzPts val="1400"/>
              <a:buNone/>
            </a:pPr>
            <a:r>
              <a:rPr lang="pt-BR" dirty="0"/>
              <a:t>Os aggregates são a parte do sistema que recebem os comandos e que geram os eventos, eles são os objetos que armazenam os dados e são modificados pelos comandos.</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dirty="0">
                <a:hlinkClick r:id="rId3"/>
              </a:rPr>
              <a:t>https://medium.com/involves-rocks/usando-ddd-e-event-storming-para-remodelar-o-dom%C3%ADnio-de-um-m%C3%B3dulo-legado-aa12a364616e</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Shape 3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r>
              <a:rPr lang="pt-BR"/>
              <a:t>Esteja preparado para revisar e atualizar o que foi gerado de maneira ágil.</a:t>
            </a:r>
            <a:endParaRPr/>
          </a:p>
          <a:p>
            <a:pPr marL="457200" lvl="0" indent="0" algn="l" rtl="0">
              <a:lnSpc>
                <a:spcPct val="100000"/>
              </a:lnSpc>
              <a:spcBef>
                <a:spcPts val="0"/>
              </a:spcBef>
              <a:spcAft>
                <a:spcPts val="0"/>
              </a:spcAft>
              <a:buSzPts val="1400"/>
              <a:buNone/>
            </a:pPr>
            <a:endParaRPr/>
          </a:p>
          <a:p>
            <a:pPr marL="457200" lvl="0" indent="0" algn="l" rtl="0">
              <a:lnSpc>
                <a:spcPct val="100000"/>
              </a:lnSpc>
              <a:spcBef>
                <a:spcPts val="0"/>
              </a:spcBef>
              <a:spcAft>
                <a:spcPts val="0"/>
              </a:spcAft>
              <a:buSzPts val="1400"/>
              <a:buNone/>
            </a:pPr>
            <a:r>
              <a:rPr lang="pt-BR"/>
              <a:t>Estes são alguns dos primeiros passos para o desenvolvimento da Linguagem Ubíqua.</a:t>
            </a:r>
            <a:endParaRPr/>
          </a:p>
          <a:p>
            <a:pPr marL="45720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Shape 3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Shape 36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Shape 37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dirty="0"/>
              <a:t>Os Mapas de Contexto ajudam na compreensão de todo o projeto, sendo capazes de mostrar as relações entre os diferentes Bounded Contexts. </a:t>
            </a:r>
            <a:endParaRPr dirty="0"/>
          </a:p>
          <a:p>
            <a:pPr marL="0" lvl="0" indent="0" algn="l" rtl="0">
              <a:lnSpc>
                <a:spcPct val="100000"/>
              </a:lnSpc>
              <a:spcBef>
                <a:spcPts val="0"/>
              </a:spcBef>
              <a:spcAft>
                <a:spcPts val="0"/>
              </a:spcAft>
              <a:buSzPts val="1400"/>
              <a:buNone/>
            </a:pPr>
            <a:r>
              <a:rPr lang="pt-BR" dirty="0"/>
              <a:t>É extremamente importante entender o relacionamento entre contextos limitados para que você possa criar um modelo de domínio corretamente.</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Shape 39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Um contexto compartilhado entre duas ou mais equipes, que reduz a duplicação de código, no entanto, qualquer alteração deve ser combinada e notificada entre as equipes.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Um Kernel Compartilhado, descrito na página 54 pela intersecção dos dois Contextos Limitados, descreve o relacionamento entre duas (ou mais) equipes que compartilham um modelo pequeno, mas comum. As equipes devem concordar sobre quais elementos do modelo devem compartilhar. É possível que apenas uma das equipes mantenha o código, crie e teste o que é compartilhado. Geralmente, é muito difícil conceber um Kernel Compartilhado, e difícil de manter, porque você deve ter uma comunicação aberta entre as equipes e um acordo constante sobre o que constitui o modelo a ser compartilhado. Ainda assim, é possível ter sucesso se todos os envolvidos estiverem comprometidos com a ideia de que o kernel é melhor do que de caminhos separados (veja a seção posterior).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Shape 40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uma relação entre cliente (downstream) e servidor (upstream), onde as equipes estão em integração contínua.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Um Cliente-Fornecedor descreve um relacionamento entre dois Contextos Limitados e as respectivas equipes, onde o Fornecedor é a montante (o U no diagrama) e o Cliente está a jusante (o D no diagrama). O fornecedor tem influência nesse relacionamento porque deve fornecer o que o cliente precisa. Cabe ao Cliente planejar com o fornecedor para atender a várias expectativas, mas no final o fornecedor determina o que o cliente receberá e quando. Esta é uma relação muito típica e prática entre equipes, mesmo dentro da mesma organização, desde que a cultura corporativa não permita que o Fornecedor seja completamente autônomo e não responda às reais necessidades dos Clientes.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Shape 4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Historicamente os desenvolvedores foram disciplinados a construir um software levantando casos de uso e se preocupando com os dados</a:t>
            </a:r>
            <a:endParaRPr/>
          </a:p>
          <a:p>
            <a:pPr marL="457200" lvl="0" indent="-317500" algn="l" rtl="0">
              <a:lnSpc>
                <a:spcPct val="100000"/>
              </a:lnSpc>
              <a:spcBef>
                <a:spcPts val="0"/>
              </a:spcBef>
              <a:spcAft>
                <a:spcPts val="0"/>
              </a:spcAft>
              <a:buSzPts val="1400"/>
              <a:buChar char="-"/>
            </a:pPr>
            <a:r>
              <a:rPr lang="pt-BR"/>
              <a:t>Era comum, na verdade ainda é, começar a desenhar um sistema pelo banco de dados (tabelas, colunas, registros)</a:t>
            </a:r>
            <a:endParaRPr/>
          </a:p>
          <a:p>
            <a:pPr marL="457200" lvl="0" indent="-317500" algn="l" rtl="0">
              <a:lnSpc>
                <a:spcPct val="100000"/>
              </a:lnSpc>
              <a:spcBef>
                <a:spcPts val="0"/>
              </a:spcBef>
              <a:spcAft>
                <a:spcPts val="0"/>
              </a:spcAft>
              <a:buSzPts val="1400"/>
              <a:buChar char="-"/>
            </a:pPr>
            <a:r>
              <a:rPr lang="pt-BR"/>
              <a:t>Com isso não há foco nas “operações”, no comportamento</a:t>
            </a:r>
            <a:endParaRPr/>
          </a:p>
          <a:p>
            <a:pPr marL="457200" lvl="0" indent="-317500" algn="l" rtl="0">
              <a:lnSpc>
                <a:spcPct val="100000"/>
              </a:lnSpc>
              <a:spcBef>
                <a:spcPts val="0"/>
              </a:spcBef>
              <a:spcAft>
                <a:spcPts val="0"/>
              </a:spcAft>
              <a:buSzPts val="1400"/>
              <a:buChar char="-"/>
            </a:pPr>
            <a:r>
              <a:rPr lang="pt-BR"/>
              <a:t>O software se torna uma camada para persistir e ler dados do banco</a:t>
            </a:r>
            <a:endParaRPr/>
          </a:p>
          <a:p>
            <a:pPr marL="457200" lvl="0" indent="-317500" algn="l" rtl="0">
              <a:lnSpc>
                <a:spcPct val="100000"/>
              </a:lnSpc>
              <a:spcBef>
                <a:spcPts val="0"/>
              </a:spcBef>
              <a:spcAft>
                <a:spcPts val="0"/>
              </a:spcAft>
              <a:buSzPts val="1400"/>
              <a:buChar char="-"/>
            </a:pPr>
            <a:r>
              <a:rPr lang="pt-BR"/>
              <a:t>Modelo waterfall</a:t>
            </a:r>
            <a:endParaRPr/>
          </a:p>
          <a:p>
            <a:pPr marL="457200" lvl="0" indent="-317500" algn="l" rtl="0">
              <a:lnSpc>
                <a:spcPct val="100000"/>
              </a:lnSpc>
              <a:spcBef>
                <a:spcPts val="0"/>
              </a:spcBef>
              <a:spcAft>
                <a:spcPts val="0"/>
              </a:spcAft>
              <a:buSzPts val="1400"/>
              <a:buChar char="-"/>
            </a:pPr>
            <a:r>
              <a:rPr lang="pt-BR"/>
              <a:t>Número excessivo de documentos</a:t>
            </a:r>
            <a:endParaRPr/>
          </a:p>
          <a:p>
            <a:pPr marL="457200" lvl="0" indent="-317500" algn="l" rtl="0">
              <a:lnSpc>
                <a:spcPct val="100000"/>
              </a:lnSpc>
              <a:spcBef>
                <a:spcPts val="0"/>
              </a:spcBef>
              <a:spcAft>
                <a:spcPts val="0"/>
              </a:spcAft>
              <a:buSzPts val="1400"/>
              <a:buChar char="-"/>
            </a:pPr>
            <a:r>
              <a:rPr lang="pt-BR"/>
              <a:t>O software não expressa o negócio</a:t>
            </a:r>
            <a:endParaRPr/>
          </a:p>
          <a:p>
            <a:pPr marL="0" lvl="0" indent="0" algn="l" rtl="0">
              <a:lnSpc>
                <a:spcPct val="100000"/>
              </a:lnSpc>
              <a:spcBef>
                <a:spcPts val="0"/>
              </a:spcBef>
              <a:spcAft>
                <a:spcPts val="0"/>
              </a:spcAft>
              <a:buSzPts val="1400"/>
              <a:buNone/>
            </a:pPr>
            <a:endParaRPr/>
          </a:p>
          <a:p>
            <a:pPr marL="0" lvl="0" indent="457200" algn="l" rtl="0">
              <a:lnSpc>
                <a:spcPct val="100000"/>
              </a:lnSpc>
              <a:spcBef>
                <a:spcPts val="0"/>
              </a:spcBef>
              <a:spcAft>
                <a:spcPts val="0"/>
              </a:spcAft>
              <a:buSzPts val="1400"/>
              <a:buNone/>
            </a:pPr>
            <a:r>
              <a:rPr lang="pt-BR"/>
              <a:t>[QUEBRAR EM VÁRIOS SLIDES]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Shape 4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o cenário que envolve as equipes upstream e downstream, mas neste modelo a equipe upstream não tem motivação para atender às necessidades da equipe downstream.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Existe uma relação Conformista quando existem equipes upstream e downstream, e a equipe upstream não tem motivação para suportar as necessidades específicas da equipe downstream. Por várias razões, a equipe downstream não pode sustentar um esforço para traduzir a Linguagem Ubíqua do modelo upstream para atender às suas necessidades específicas, portanto a equipe está em conformidade com o modelo upstream como está. Uma equipe muitas vezes se tornará uma conformista, por exemplo, ao integrar-se a um modelo muito grande e complexo que esteja bem estabelecido. Exemplo: considere a necessidade de se adequar ao modelo da Amazon.com ao se integrar como um dos vendedores de afiliados da Amazon.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Shape 4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o cenário em que as equipes são dependentes e precisam ter um relacionamento cooperativo para que possam atender às necessidades de desenvolvimento de ambos os sistemas.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a:t>
            </a:r>
            <a:endParaRPr/>
          </a:p>
          <a:p>
            <a:pPr marL="0" lvl="0" indent="0" algn="l" rtl="0">
              <a:lnSpc>
                <a:spcPct val="100000"/>
              </a:lnSpc>
              <a:spcBef>
                <a:spcPts val="0"/>
              </a:spcBef>
              <a:spcAft>
                <a:spcPts val="0"/>
              </a:spcAft>
              <a:buSzPts val="1400"/>
              <a:buNone/>
            </a:pPr>
            <a:endParaRPr/>
          </a:p>
          <a:p>
            <a:pPr marL="63500" marR="63500" lvl="0" indent="0" algn="l" rtl="0">
              <a:lnSpc>
                <a:spcPct val="115000"/>
              </a:lnSpc>
              <a:spcBef>
                <a:spcPts val="300"/>
              </a:spcBef>
              <a:spcAft>
                <a:spcPts val="0"/>
              </a:spcAft>
              <a:buSzPts val="1400"/>
              <a:buNone/>
            </a:pPr>
            <a:r>
              <a:rPr lang="pt-BR"/>
              <a:t>Existe um relacionamento de parceria entre duas equipes. Cada equipe é responsável por um contexto limitado. Eles criam uma parceria para alinhar as duas equipes com um conjunto de metas dependentes. Dizem que as duas equipes terão sucesso ou falharão juntas. Uma vez que eles estão tão alinhados, eles se encontrarão com frequência para sincronizar os cronogramas e o trabalho dependente, e terão que usar a integração contínua para manter suas integrações em harmonia. A sincronização é representada pela linha de mapeamento espesso entre as duas equipes. A linha grossa indica o nível de comprometimento exigido, que é bastante alto.</a:t>
            </a:r>
            <a:endParaRPr/>
          </a:p>
          <a:p>
            <a:pPr marL="63500" marR="63500" lvl="0" indent="0" algn="l" rtl="0">
              <a:lnSpc>
                <a:spcPct val="115000"/>
              </a:lnSpc>
              <a:spcBef>
                <a:spcPts val="300"/>
              </a:spcBef>
              <a:spcAft>
                <a:spcPts val="0"/>
              </a:spcAft>
              <a:buSzPts val="1400"/>
              <a:buNone/>
            </a:pPr>
            <a:r>
              <a:rPr lang="pt-BR"/>
              <a:t>Pode ser um desafio manter uma parceria a longo prazo, portanto, muitas equipes que entram em uma parceria podem fazer o melhor para estabelecer limites no prazo do relacionamento. A parceria deve durar apenas enquanto ela fornece uma vantagem, e deve ser remapeada para um relacionamento diferente quando a vantagem é superada pelo esgotamento do comprometimento.</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Shape 43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o cenário em que o cliente (downstream) cria uma camada intermediária que se comunica com o contexto upstream, para atender a seu próprio modelo de domínio.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Existem também outros modelos de integração, como Open-host Service , Published Language , Separate Ways e Big Ball of lama ( nunca faça isso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a:t>
            </a:r>
            <a:endParaRPr/>
          </a:p>
          <a:p>
            <a:pPr marL="0" lvl="0" indent="0" algn="l" rtl="0">
              <a:lnSpc>
                <a:spcPct val="100000"/>
              </a:lnSpc>
              <a:spcBef>
                <a:spcPts val="0"/>
              </a:spcBef>
              <a:spcAft>
                <a:spcPts val="0"/>
              </a:spcAft>
              <a:buSzPts val="1400"/>
              <a:buNone/>
            </a:pPr>
            <a:endParaRPr/>
          </a:p>
          <a:p>
            <a:pPr marL="0" lvl="0" indent="0" algn="l" rtl="0">
              <a:lnSpc>
                <a:spcPct val="115000"/>
              </a:lnSpc>
              <a:spcBef>
                <a:spcPts val="400"/>
              </a:spcBef>
              <a:spcAft>
                <a:spcPts val="0"/>
              </a:spcAft>
              <a:buSzPts val="1400"/>
              <a:buNone/>
            </a:pPr>
            <a:r>
              <a:rPr lang="pt-BR"/>
              <a:t>Uma Camada Anticorrupção é o relacionamento mais defensivo do Mapeamento de Contexto, onde a equipe de downstream cria uma camada de tradução entre sua Linguagem Ubíqua (modelo) e a Linguagem Ubíqua (modelo) que é ascendente. A camada isola o modelo downstream do modelo upstream e traduz entre os dois. Assim, esta é também uma abordagem à integração.</a:t>
            </a:r>
            <a:endParaRPr/>
          </a:p>
          <a:p>
            <a:pPr marL="0" lvl="0" indent="0" algn="l" rtl="0">
              <a:lnSpc>
                <a:spcPct val="115000"/>
              </a:lnSpc>
              <a:spcBef>
                <a:spcPts val="400"/>
              </a:spcBef>
              <a:spcAft>
                <a:spcPts val="0"/>
              </a:spcAft>
              <a:buSzPts val="1400"/>
              <a:buNone/>
            </a:pPr>
            <a:r>
              <a:rPr lang="pt-BR"/>
              <a:t>Sempre que possível, você deve tentar criar uma Camada Anticorrupção entre seu modelo downstream e um modelo de integração upstream, para que você possa produzir conceitos de modelo do seu lado da integração que atendam especificamente às suas necessidades de negócios e que o mantenham completamente isolado de conceitos estrangeiros. No entanto, assim como contratar um tradutor para atuar entre duas equipes que falam diferentes idiomas, o custo pode ser alto demais de várias maneiras em alguns casos.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Shape 4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Shape 4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Jeito mais popular de criar software.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Com esta definição você pode ver que Big Ball of Mud é um Anti-Pattern de design de software, você certamente trabalhou, trabalha ou irá trabalhar em um projeto com essas características. A verdade é que todos os dias Big Ball of Mud é criado, Big Ball of Mud são extremamente comuns em nossa indústria.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Fatores como pressão financeira e de tempo, desenvolvedores não qualificados ou inexperientes, mudanças nos requisitos, mudança de desenvolvedores e muitos outros fatores contribuem para a criação do Big Ball of Mud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Shape 4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A destilação é o processo de separação de misturas. Em termos práticos, quando temos duas ou mais substâncias formando uma mistura líquida, a destilação pode ser um método para separá-las.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Shape 4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Shape 4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Shape 48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Shape 5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Viagem no tempo: de volta ao futuro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Shape 50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Shape 51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Shape 5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Shape 53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 Entities</a:t>
            </a:r>
            <a:endParaRPr/>
          </a:p>
          <a:p>
            <a:pPr marL="0" lvl="0" indent="0" algn="l" rtl="0">
              <a:lnSpc>
                <a:spcPct val="100000"/>
              </a:lnSpc>
              <a:spcBef>
                <a:spcPts val="0"/>
              </a:spcBef>
              <a:spcAft>
                <a:spcPts val="0"/>
              </a:spcAft>
              <a:buSzPts val="1400"/>
              <a:buNone/>
            </a:pPr>
            <a:r>
              <a:rPr lang="pt-BR"/>
              <a:t>- Value Objects</a:t>
            </a:r>
            <a:endParaRPr/>
          </a:p>
          <a:p>
            <a:pPr marL="0" lvl="0" indent="0" algn="l" rtl="0">
              <a:lnSpc>
                <a:spcPct val="100000"/>
              </a:lnSpc>
              <a:spcBef>
                <a:spcPts val="0"/>
              </a:spcBef>
              <a:spcAft>
                <a:spcPts val="0"/>
              </a:spcAft>
              <a:buSzPts val="1400"/>
              <a:buNone/>
            </a:pPr>
            <a:r>
              <a:rPr lang="pt-BR"/>
              <a:t>- Aggregates</a:t>
            </a:r>
            <a:endParaRPr/>
          </a:p>
          <a:p>
            <a:pPr marL="0" lvl="0" indent="0" algn="l" rtl="0">
              <a:lnSpc>
                <a:spcPct val="100000"/>
              </a:lnSpc>
              <a:spcBef>
                <a:spcPts val="0"/>
              </a:spcBef>
              <a:spcAft>
                <a:spcPts val="0"/>
              </a:spcAft>
              <a:buSzPts val="1400"/>
              <a:buNone/>
            </a:pPr>
            <a:r>
              <a:rPr lang="pt-BR"/>
              <a:t>- Services</a:t>
            </a:r>
            <a:endParaRPr/>
          </a:p>
          <a:p>
            <a:pPr marL="0" lvl="0" indent="0" algn="l" rtl="0">
              <a:lnSpc>
                <a:spcPct val="100000"/>
              </a:lnSpc>
              <a:spcBef>
                <a:spcPts val="0"/>
              </a:spcBef>
              <a:spcAft>
                <a:spcPts val="0"/>
              </a:spcAft>
              <a:buSzPts val="1400"/>
              <a:buNone/>
            </a:pPr>
            <a:r>
              <a:rPr lang="pt-BR"/>
              <a:t>- Repositories</a:t>
            </a:r>
            <a:endParaRPr/>
          </a:p>
          <a:p>
            <a:pPr marL="0" lvl="0" indent="0" algn="l" rtl="0">
              <a:lnSpc>
                <a:spcPct val="100000"/>
              </a:lnSpc>
              <a:spcBef>
                <a:spcPts val="0"/>
              </a:spcBef>
              <a:spcAft>
                <a:spcPts val="0"/>
              </a:spcAft>
              <a:buSzPts val="1400"/>
              <a:buNone/>
            </a:pPr>
            <a:r>
              <a:rPr lang="pt-BR"/>
              <a:t>- Factories</a:t>
            </a:r>
            <a:endParaRPr/>
          </a:p>
          <a:p>
            <a:pPr marL="0" lvl="0" indent="0" algn="l" rtl="0">
              <a:lnSpc>
                <a:spcPct val="100000"/>
              </a:lnSpc>
              <a:spcBef>
                <a:spcPts val="0"/>
              </a:spcBef>
              <a:spcAft>
                <a:spcPts val="0"/>
              </a:spcAft>
              <a:buSzPts val="1400"/>
              <a:buNone/>
            </a:pPr>
            <a:r>
              <a:rPr lang="pt-BR"/>
              <a:t>- Events</a:t>
            </a:r>
            <a:endParaRPr/>
          </a:p>
          <a:p>
            <a:pPr marL="0" lvl="0" indent="0" algn="l" rtl="0">
              <a:lnSpc>
                <a:spcPct val="100000"/>
              </a:lnSpc>
              <a:spcBef>
                <a:spcPts val="0"/>
              </a:spcBef>
              <a:spcAft>
                <a:spcPts val="0"/>
              </a:spcAft>
              <a:buSzPts val="1400"/>
              <a:buNone/>
            </a:pPr>
            <a:r>
              <a:rPr lang="pt-BR"/>
              <a:t>- Modules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Shape 54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Uma Entidade é um objeto potencialmente alterável, que possui um identificador exclusivo. As entidades têm vida própria em seu Modelo de Domínio , o que permite obter todo o histórico de transição dessa Entidade.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Shape 5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O que diferencia um objeto de valor de uma entidade é que, objetos de valor são imutáveis ​​e não têm uma identidade exclusiva, são definidos apenas pelos valores de seus atributos. A conseqüência dessa imutabilidade é que, para atualizar um objeto de valor , você deve criar uma nova instância para substituir a antiga.</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Shape 56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É um dos mais importantes e complexos padrões de Design Tático , agregados são baseados em dois outros padrões táticos , que são entidades e objetos de valor. Um Agregado é um Cluster de uma ou mais Entidades e também pode conter Objetos de Valor . A Entidade Pai deste Cluster recebe o nome da Raiz Agregada.</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Shape 57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Os serviços são objetos sem estado que executam alguma lógica que não se ajusta a uma operação em uma entidade ou objeto de valor. </a:t>
            </a:r>
            <a:endParaRPr/>
          </a:p>
          <a:p>
            <a:pPr marL="0" lvl="0" indent="0" algn="l" rtl="0">
              <a:lnSpc>
                <a:spcPct val="100000"/>
              </a:lnSpc>
              <a:spcBef>
                <a:spcPts val="0"/>
              </a:spcBef>
              <a:spcAft>
                <a:spcPts val="0"/>
              </a:spcAft>
              <a:buSzPts val="1400"/>
              <a:buNone/>
            </a:pPr>
            <a:r>
              <a:rPr lang="pt-BR"/>
              <a:t>Eles realizam operações específicas de domínio, que podem envolver vários objetos de domínio.</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Shape 5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Shape 5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Repositórios são usados ​​principalmente para lidar com armazenamento, eles abstraem preocupações sobre armazenamento de dados. Eles são responsáveis ​​por persistir Agregados.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Shape 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Negócios cada vez mais complexos</a:t>
            </a:r>
            <a:endParaRPr/>
          </a:p>
          <a:p>
            <a:pPr marL="457200" lvl="0" indent="-317500" algn="l" rtl="0">
              <a:lnSpc>
                <a:spcPct val="100000"/>
              </a:lnSpc>
              <a:spcBef>
                <a:spcPts val="0"/>
              </a:spcBef>
              <a:spcAft>
                <a:spcPts val="0"/>
              </a:spcAft>
              <a:buSzPts val="1400"/>
              <a:buChar char="-"/>
            </a:pPr>
            <a:r>
              <a:rPr lang="pt-BR"/>
              <a:t>Empresas gigantes tem seu “core” em tecnologia</a:t>
            </a:r>
            <a:endParaRPr/>
          </a:p>
          <a:p>
            <a:pPr marL="457200" lvl="0" indent="-317500" algn="l" rtl="0">
              <a:lnSpc>
                <a:spcPct val="100000"/>
              </a:lnSpc>
              <a:spcBef>
                <a:spcPts val="0"/>
              </a:spcBef>
              <a:spcAft>
                <a:spcPts val="0"/>
              </a:spcAft>
              <a:buSzPts val="1400"/>
              <a:buChar char="-"/>
            </a:pPr>
            <a:r>
              <a:rPr lang="pt-BR"/>
              <a:t>Surgem novas empresas com sua base em tecnologia,  uber, fintechs, etc..</a:t>
            </a:r>
            <a:endParaRPr/>
          </a:p>
          <a:p>
            <a:pPr marL="457200" lvl="0" indent="-317500" algn="l" rtl="0">
              <a:lnSpc>
                <a:spcPct val="100000"/>
              </a:lnSpc>
              <a:spcBef>
                <a:spcPts val="0"/>
              </a:spcBef>
              <a:spcAft>
                <a:spcPts val="0"/>
              </a:spcAft>
              <a:buSzPts val="1400"/>
              <a:buChar char="-"/>
            </a:pPr>
            <a:r>
              <a:rPr lang="pt-BR"/>
              <a:t>O Software precisa evoluir rápido</a:t>
            </a:r>
            <a:endParaRPr/>
          </a:p>
          <a:p>
            <a:pPr marL="457200" lvl="0" indent="-317500" algn="l" rtl="0">
              <a:lnSpc>
                <a:spcPct val="100000"/>
              </a:lnSpc>
              <a:spcBef>
                <a:spcPts val="0"/>
              </a:spcBef>
              <a:spcAft>
                <a:spcPts val="0"/>
              </a:spcAft>
              <a:buSzPts val="1400"/>
              <a:buChar char="-"/>
            </a:pPr>
            <a:r>
              <a:rPr lang="pt-BR"/>
              <a:t>Cultura ágil</a:t>
            </a:r>
            <a:endParaRPr/>
          </a:p>
          <a:p>
            <a:pPr marL="0" lvl="0" indent="0" algn="l" rtl="0">
              <a:lnSpc>
                <a:spcPct val="100000"/>
              </a:lnSpc>
              <a:spcBef>
                <a:spcPts val="0"/>
              </a:spcBef>
              <a:spcAft>
                <a:spcPts val="0"/>
              </a:spcAft>
              <a:buSzPts val="1400"/>
              <a:buNone/>
            </a:pPr>
            <a:endParaRPr/>
          </a:p>
          <a:p>
            <a:pPr marL="0" lvl="0" indent="457200" algn="l" rtl="0">
              <a:lnSpc>
                <a:spcPct val="100000"/>
              </a:lnSpc>
              <a:spcBef>
                <a:spcPts val="0"/>
              </a:spcBef>
              <a:spcAft>
                <a:spcPts val="0"/>
              </a:spcAft>
              <a:buSzPts val="1400"/>
              <a:buNone/>
            </a:pPr>
            <a:r>
              <a:rPr lang="pt-BR"/>
              <a:t>[COLOCAR MAIS IDEIAS]</a:t>
            </a:r>
            <a:endParaRPr/>
          </a:p>
          <a:p>
            <a:pPr marL="0" lvl="0" indent="0" algn="l" rtl="0">
              <a:lnSpc>
                <a:spcPct val="100000"/>
              </a:lnSpc>
              <a:spcBef>
                <a:spcPts val="0"/>
              </a:spcBef>
              <a:spcAft>
                <a:spcPts val="0"/>
              </a:spcAft>
              <a:buSzPts val="1400"/>
              <a:buNone/>
            </a:pPr>
            <a:endParaRPr/>
          </a:p>
          <a:p>
            <a:pPr marL="0" lvl="0" indent="457200" algn="l" rtl="0">
              <a:lnSpc>
                <a:spcPct val="100000"/>
              </a:lnSpc>
              <a:spcBef>
                <a:spcPts val="0"/>
              </a:spcBef>
              <a:spcAft>
                <a:spcPts val="0"/>
              </a:spcAft>
              <a:buSzPts val="1400"/>
              <a:buNone/>
            </a:pPr>
            <a:r>
              <a:rPr lang="pt-BR"/>
              <a:t>[QUEBRAR EM VÁRIOS SLIDES]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Shape 6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Os eventos indicam ocorrências significativas que ocorreram no domínio e precisam ser relatadas a outras partes interessadas pertencentes ao domínio. É comum que os agregados publiquem eventos.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Shape 6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Fábricas são usadas para fornecer uma abstração na construção de um Objeto e podem retornar uma raiz Agregada , uma Entidade ou um Objeto de Valor. Fábricas são uma alternativa para construir objetos que possuem complexidade na construção por meio do método construtor.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pt-BR"/>
              <a:t>Módulos são pouco mencionados pelos desenvolvedores, no entanto, seu uso pode ser muito interessante. </a:t>
            </a:r>
            <a:endParaRPr/>
          </a:p>
          <a:p>
            <a:pPr marL="0" lvl="0" indent="0" algn="l" rtl="0">
              <a:lnSpc>
                <a:spcPct val="100000"/>
              </a:lnSpc>
              <a:spcBef>
                <a:spcPts val="0"/>
              </a:spcBef>
              <a:spcAft>
                <a:spcPts val="0"/>
              </a:spcAft>
              <a:buSzPts val="1400"/>
              <a:buNone/>
            </a:pPr>
            <a:r>
              <a:rPr lang="pt-BR"/>
              <a:t>Módulos nos ajudam a segregar conceitos, podem ser definidos como um pacote Java ou um namespace C # , e sempre seguem a Linguagem Ubíqua.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Shape 62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Shape 6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Shape 6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Shape 6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pt-BR"/>
              <a:t>Anemia é o nome genérico de uma série de condições caracterizadas pela deficiência na concentração da hemoglobina (elemento do sangue com a função de transportar oxigênio dos pulmões para nutrir todas as células do organismo)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Shape 6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Shape 6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Shape 6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Shape 6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Shape 6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O foco no desenvolvimento de software mudou</a:t>
            </a:r>
            <a:endParaRPr/>
          </a:p>
          <a:p>
            <a:pPr marL="457200" lvl="0" indent="-317500" algn="l" rtl="0">
              <a:lnSpc>
                <a:spcPct val="100000"/>
              </a:lnSpc>
              <a:spcBef>
                <a:spcPts val="0"/>
              </a:spcBef>
              <a:spcAft>
                <a:spcPts val="0"/>
              </a:spcAft>
              <a:buSzPts val="1400"/>
              <a:buChar char="-"/>
            </a:pPr>
            <a:r>
              <a:rPr lang="pt-BR"/>
              <a:t>Descobrimos que para resolver problemas complexos nossa abordagem precisava mudar</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Shape 6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Shape 7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Shape 71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Shape 7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Shape 7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Shape 73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Shape 7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Shape 7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Shape 7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pt-BR"/>
              <a:t>Quem aqui já usa DDD ?</a:t>
            </a:r>
            <a:endParaRPr/>
          </a:p>
          <a:p>
            <a:pPr marL="457200" lvl="0" indent="-317500" algn="l" rtl="0">
              <a:lnSpc>
                <a:spcPct val="100000"/>
              </a:lnSpc>
              <a:spcBef>
                <a:spcPts val="0"/>
              </a:spcBef>
              <a:spcAft>
                <a:spcPts val="0"/>
              </a:spcAft>
              <a:buSzPts val="1400"/>
              <a:buChar char="-"/>
            </a:pPr>
            <a:r>
              <a:rPr lang="pt-BR"/>
              <a:t>Inicialmente DDD é adotado como…</a:t>
            </a:r>
            <a:endParaRPr/>
          </a:p>
          <a:p>
            <a:pPr marL="457200" lvl="0" indent="-317500" algn="l" rtl="0">
              <a:lnSpc>
                <a:spcPct val="100000"/>
              </a:lnSpc>
              <a:spcBef>
                <a:spcPts val="0"/>
              </a:spcBef>
              <a:spcAft>
                <a:spcPts val="0"/>
              </a:spcAft>
              <a:buSzPts val="1400"/>
              <a:buChar char="-"/>
            </a:pPr>
            <a:r>
              <a:rPr lang="pt-BR"/>
              <a:t>Muitos entendem DDD como um conjunto de técnicas como Entidades, Serviços de Domínio e Repositórios (DDD-Lite), e em raras situações também usa Objetos de valor, Agregados, Eventos, Módulos e Factories</a:t>
            </a:r>
            <a:endParaRPr/>
          </a:p>
          <a:p>
            <a:pPr marL="457200" lvl="0" indent="-317500" algn="l" rtl="0">
              <a:lnSpc>
                <a:spcPct val="100000"/>
              </a:lnSpc>
              <a:spcBef>
                <a:spcPts val="0"/>
              </a:spcBef>
              <a:spcAft>
                <a:spcPts val="0"/>
              </a:spcAft>
              <a:buSzPts val="1400"/>
              <a:buChar char="-"/>
            </a:pPr>
            <a:r>
              <a:rPr lang="pt-BR"/>
              <a:t>VERNON: Todos esses se inserem no catálogo dos padrões de projeto tático, que são mais técnicos.</a:t>
            </a:r>
            <a:endParaRPr/>
          </a:p>
          <a:p>
            <a:pPr marL="457200" lvl="0" indent="0" algn="l" rtl="0">
              <a:lnSpc>
                <a:spcPct val="100000"/>
              </a:lnSpc>
              <a:spcBef>
                <a:spcPts val="0"/>
              </a:spcBef>
              <a:spcAft>
                <a:spcPts val="0"/>
              </a:spcAft>
              <a:buSzPts val="1400"/>
              <a:buNone/>
            </a:pPr>
            <a:r>
              <a:rPr lang="pt-BR"/>
              <a:t>Você á foi além da modelagem tática? Você já conhece ou estudou o que alguns chamam de "outra metade" do DDD, que são os padrões de projeto estratégico?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1C1C1C"/>
        </a:soli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cSld name="Title and body">
    <p:bg>
      <p:bgPr>
        <a:solidFill>
          <a:srgbClr val="1C1C1C"/>
        </a:solidFill>
        <a:effectLst/>
      </p:bgPr>
    </p:bg>
    <p:spTree>
      <p:nvGrpSpPr>
        <p:cNvPr id="1" name="Shape 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15"/>
        <p:cNvGrpSpPr/>
        <p:nvPr/>
      </p:nvGrpSpPr>
      <p:grpSpPr>
        <a:xfrm>
          <a:off x="0" y="0"/>
          <a:ext cx="0" cy="0"/>
          <a:chOff x="0" y="0"/>
          <a:chExt cx="0" cy="0"/>
        </a:xfrm>
      </p:grpSpPr>
      <p:sp>
        <p:nvSpPr>
          <p:cNvPr id="18" name="Shape 18"/>
          <p:cNvSpPr txBox="1"/>
          <p:nvPr/>
        </p:nvSpPr>
        <p:spPr>
          <a:xfrm>
            <a:off x="1310949" y="2798102"/>
            <a:ext cx="9570097" cy="141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pt-BR" sz="4800" b="1" i="0" u="none" strike="noStrike" cap="none" dirty="0">
                <a:solidFill>
                  <a:srgbClr val="FFFFFF"/>
                </a:solidFill>
                <a:latin typeface="Quattrocento Sans"/>
                <a:ea typeface="Quattrocento Sans"/>
                <a:cs typeface="Segoe UI Light" panose="020B0502040204020203" pitchFamily="34" charset="0"/>
                <a:sym typeface="Quattrocento Sans"/>
              </a:rPr>
              <a:t>DOMAIN-DRIVEN DESIGN - 360</a:t>
            </a:r>
            <a:endParaRPr sz="4800" b="1" i="0" u="none" strike="noStrike" cap="none" dirty="0">
              <a:solidFill>
                <a:srgbClr val="FFFFFF"/>
              </a:solidFill>
              <a:latin typeface="Quattrocento Sans"/>
              <a:ea typeface="Quattrocento Sans"/>
              <a:cs typeface="Segoe UI Light" panose="020B0502040204020203" pitchFamily="34" charset="0"/>
              <a:sym typeface="Quattrocento Sans"/>
            </a:endParaRPr>
          </a:p>
          <a:p>
            <a:pPr marL="0" marR="0" lvl="0" indent="0" algn="l" rtl="0">
              <a:lnSpc>
                <a:spcPct val="100000"/>
              </a:lnSpc>
              <a:spcBef>
                <a:spcPts val="0"/>
              </a:spcBef>
              <a:spcAft>
                <a:spcPts val="0"/>
              </a:spcAft>
              <a:buClr>
                <a:srgbClr val="000000"/>
              </a:buClr>
              <a:buSzPts val="2400"/>
              <a:buFont typeface="Arial"/>
              <a:buNone/>
            </a:pPr>
            <a:r>
              <a:rPr lang="pt-BR" sz="3600" b="0" i="0" u="none" strike="noStrike" cap="none" dirty="0">
                <a:solidFill>
                  <a:srgbClr val="FFFFFF"/>
                </a:solidFill>
                <a:latin typeface="Quattrocento Sans"/>
                <a:ea typeface="Quattrocento Sans"/>
                <a:cs typeface="Quattrocento Sans"/>
                <a:sym typeface="Quattrocento Sans"/>
              </a:rPr>
              <a:t>Felipe Batista</a:t>
            </a:r>
            <a:endParaRPr sz="1800" b="0" i="0" u="none" strike="noStrike" cap="none" dirty="0">
              <a:solidFill>
                <a:srgbClr val="000000"/>
              </a:solidFill>
              <a:latin typeface="Quattrocento Sans"/>
              <a:sym typeface="Arial"/>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dirty="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cxnSp>
        <p:nvCxnSpPr>
          <p:cNvPr id="81" name="Shape 81"/>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84" name="Shape 84"/>
          <p:cNvSpPr txBox="1"/>
          <p:nvPr/>
        </p:nvSpPr>
        <p:spPr>
          <a:xfrm>
            <a:off x="770400" y="2553601"/>
            <a:ext cx="10651200" cy="175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pt-BR" sz="9600" b="1" i="0" u="none" strike="noStrike" cap="none" dirty="0">
                <a:solidFill>
                  <a:srgbClr val="1C1C1C"/>
                </a:solidFill>
                <a:latin typeface="Quattrocento Sans"/>
                <a:ea typeface="Quattrocento Sans"/>
                <a:cs typeface="Quattrocento Sans"/>
                <a:sym typeface="Quattrocento Sans"/>
              </a:rPr>
              <a:t>MODELS</a:t>
            </a:r>
            <a:endParaRPr sz="9600" b="1" i="0" u="none" strike="noStrike" cap="none" dirty="0">
              <a:solidFill>
                <a:srgbClr val="1C1C1C"/>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cxnSp>
        <p:nvCxnSpPr>
          <p:cNvPr id="90" name="Shape 90"/>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93" name="Shape 93"/>
          <p:cNvSpPr txBox="1"/>
          <p:nvPr/>
        </p:nvSpPr>
        <p:spPr>
          <a:xfrm>
            <a:off x="770400" y="2812951"/>
            <a:ext cx="10651200" cy="123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i="0" u="none" strike="noStrike" cap="none" dirty="0">
                <a:latin typeface="Quattrocento Sans"/>
                <a:ea typeface="Quattrocento Sans"/>
                <a:cs typeface="Quattrocento Sans"/>
                <a:sym typeface="Quattrocento Sans"/>
              </a:rPr>
              <a:t>What is </a:t>
            </a:r>
            <a:r>
              <a:rPr lang="pt-BR" sz="6000" b="1" i="0" u="none" strike="noStrike" cap="none" dirty="0">
                <a:solidFill>
                  <a:srgbClr val="1C1C1C"/>
                </a:solidFill>
                <a:latin typeface="Quattrocento Sans"/>
                <a:ea typeface="Quattrocento Sans"/>
                <a:cs typeface="Quattrocento Sans"/>
                <a:sym typeface="Quattrocento Sans"/>
              </a:rPr>
              <a:t>Model ?</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94" name="Shape 94"/>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MODELS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12" name="Shape 126">
            <a:extLst>
              <a:ext uri="{FF2B5EF4-FFF2-40B4-BE49-F238E27FC236}">
                <a16:creationId xmlns:a16="http://schemas.microsoft.com/office/drawing/2014/main" id="{18C98381-EA09-4BAD-8793-A8CBCE82319A}"/>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cxnSp>
        <p:nvCxnSpPr>
          <p:cNvPr id="100" name="Shape 100"/>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103" name="Shape 103"/>
          <p:cNvSpPr txBox="1"/>
          <p:nvPr/>
        </p:nvSpPr>
        <p:spPr>
          <a:xfrm>
            <a:off x="770400" y="2188499"/>
            <a:ext cx="10651200" cy="248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pt-BR" sz="4800" b="1" i="0" u="none" strike="noStrike" cap="none" dirty="0">
                <a:solidFill>
                  <a:srgbClr val="1C1C1C"/>
                </a:solidFill>
                <a:latin typeface="Quattrocento Sans"/>
                <a:ea typeface="Quattrocento Sans"/>
                <a:cs typeface="Quattrocento Sans"/>
                <a:sym typeface="Quattrocento Sans"/>
              </a:rPr>
              <a:t>“Representação, em escala reduzida, de objeto, obra de arquitetura, etc. reproduzida em dimensões normais.”</a:t>
            </a:r>
            <a:endParaRPr sz="4800" b="1" i="0" u="none" strike="noStrike" cap="none" dirty="0">
              <a:solidFill>
                <a:srgbClr val="1C1C1C"/>
              </a:solidFill>
              <a:latin typeface="Quattrocento Sans"/>
              <a:ea typeface="Quattrocento Sans"/>
              <a:cs typeface="Quattrocento Sans"/>
              <a:sym typeface="Quattrocento Sans"/>
            </a:endParaRPr>
          </a:p>
        </p:txBody>
      </p:sp>
      <p:sp>
        <p:nvSpPr>
          <p:cNvPr id="104" name="Shape 104"/>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MODELS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360317C9-86F2-4415-BDB3-7BCC1EF6135B}"/>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
        <p:cNvGrpSpPr/>
        <p:nvPr/>
      </p:nvGrpSpPr>
      <p:grpSpPr>
        <a:xfrm>
          <a:off x="0" y="0"/>
          <a:ext cx="0" cy="0"/>
          <a:chOff x="0" y="0"/>
          <a:chExt cx="0" cy="0"/>
        </a:xfrm>
      </p:grpSpPr>
      <p:cxnSp>
        <p:nvCxnSpPr>
          <p:cNvPr id="110" name="Shape 110"/>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113" name="Shape 113"/>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pt-BR" sz="7200" b="1" i="0" u="none" strike="noStrike" cap="none" dirty="0">
                <a:solidFill>
                  <a:srgbClr val="1C1C1C"/>
                </a:solidFill>
                <a:latin typeface="Quattrocento Sans"/>
                <a:ea typeface="Quattrocento Sans"/>
                <a:cs typeface="Quattrocento Sans"/>
                <a:sym typeface="Quattrocento Sans"/>
              </a:rPr>
              <a:t>BOARD GAME</a:t>
            </a:r>
            <a:endParaRPr sz="7200" b="1" i="0" u="none" strike="noStrike" cap="none" dirty="0">
              <a:solidFill>
                <a:srgbClr val="1C1C1C"/>
              </a:solidFill>
              <a:latin typeface="Quattrocento Sans"/>
              <a:ea typeface="Quattrocento Sans"/>
              <a:cs typeface="Quattrocento Sans"/>
              <a:sym typeface="Quattrocento Sans"/>
            </a:endParaRPr>
          </a:p>
        </p:txBody>
      </p:sp>
      <p:sp>
        <p:nvSpPr>
          <p:cNvPr id="114" name="Shape 114"/>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MODELS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AA00D550-28D7-4C1A-9391-A78FD7BBF148}"/>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
        <p:cNvGrpSpPr/>
        <p:nvPr/>
      </p:nvGrpSpPr>
      <p:grpSpPr>
        <a:xfrm>
          <a:off x="0" y="0"/>
          <a:ext cx="0" cy="0"/>
          <a:chOff x="0" y="0"/>
          <a:chExt cx="0" cy="0"/>
        </a:xfrm>
      </p:grpSpPr>
      <p:pic>
        <p:nvPicPr>
          <p:cNvPr id="119" name="Shape 119"/>
          <p:cNvPicPr preferRelativeResize="0"/>
          <p:nvPr/>
        </p:nvPicPr>
        <p:blipFill rotWithShape="1">
          <a:blip r:embed="rId3">
            <a:alphaModFix/>
          </a:blip>
          <a:srcRect/>
          <a:stretch/>
        </p:blipFill>
        <p:spPr>
          <a:xfrm>
            <a:off x="0" y="0"/>
            <a:ext cx="12499676" cy="695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
        <p:cNvGrpSpPr/>
        <p:nvPr/>
      </p:nvGrpSpPr>
      <p:grpSpPr>
        <a:xfrm>
          <a:off x="0" y="0"/>
          <a:ext cx="0" cy="0"/>
          <a:chOff x="0" y="0"/>
          <a:chExt cx="0" cy="0"/>
        </a:xfrm>
      </p:grpSpPr>
      <p:cxnSp>
        <p:nvCxnSpPr>
          <p:cNvPr id="125" name="Shape 125"/>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128" name="Shape 128"/>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MODELS</a:t>
            </a:r>
            <a:endParaRPr sz="4000" b="1" i="0" u="none" strike="noStrike" cap="none" dirty="0">
              <a:solidFill>
                <a:srgbClr val="1C1C1C"/>
              </a:solidFill>
              <a:latin typeface="Quattrocento Sans"/>
              <a:ea typeface="Quattrocento Sans"/>
              <a:cs typeface="Quattrocento Sans"/>
              <a:sym typeface="Quattrocento Sans"/>
            </a:endParaRPr>
          </a:p>
        </p:txBody>
      </p:sp>
      <p:sp>
        <p:nvSpPr>
          <p:cNvPr id="129" name="Shape 129"/>
          <p:cNvSpPr txBox="1"/>
          <p:nvPr/>
        </p:nvSpPr>
        <p:spPr>
          <a:xfrm>
            <a:off x="770400" y="2250900"/>
            <a:ext cx="10651200" cy="23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i="0" u="none" strike="noStrike" cap="none" dirty="0">
                <a:latin typeface="Quattrocento Sans"/>
                <a:ea typeface="Quattrocento Sans"/>
                <a:cs typeface="Quattrocento Sans"/>
                <a:sym typeface="Quattrocento Sans"/>
              </a:rPr>
              <a:t>What is </a:t>
            </a:r>
            <a:br>
              <a:rPr lang="pt-BR" sz="6000" b="1" i="0" u="none" strike="noStrike" cap="none" dirty="0">
                <a:solidFill>
                  <a:srgbClr val="1C1C1C"/>
                </a:solidFill>
                <a:latin typeface="Quattrocento Sans"/>
                <a:ea typeface="Quattrocento Sans"/>
                <a:cs typeface="Quattrocento Sans"/>
                <a:sym typeface="Quattrocento Sans"/>
              </a:rPr>
            </a:br>
            <a:r>
              <a:rPr lang="pt-BR" sz="6000" b="1" i="0" u="none" strike="noStrike" cap="none" dirty="0">
                <a:solidFill>
                  <a:srgbClr val="1C1C1C"/>
                </a:solidFill>
                <a:latin typeface="Quattrocento Sans"/>
                <a:ea typeface="Quattrocento Sans"/>
                <a:cs typeface="Quattrocento Sans"/>
                <a:sym typeface="Quattrocento Sans"/>
              </a:rPr>
              <a:t>DOMAIN MODEL ?</a:t>
            </a:r>
            <a:endParaRPr sz="6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5CC631E2-F93A-451F-A39A-5A7E00039E72}"/>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cxnSp>
        <p:nvCxnSpPr>
          <p:cNvPr id="135" name="Shape 135"/>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138" name="Shape 138"/>
          <p:cNvSpPr txBox="1"/>
          <p:nvPr/>
        </p:nvSpPr>
        <p:spPr>
          <a:xfrm>
            <a:off x="411000" y="2734950"/>
            <a:ext cx="11370000" cy="138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pt-BR" sz="9600" b="1" i="0" u="none" strike="noStrike" cap="none" dirty="0">
                <a:solidFill>
                  <a:srgbClr val="1C1C1C"/>
                </a:solidFill>
                <a:latin typeface="Quattrocento Sans"/>
                <a:ea typeface="Quattrocento Sans"/>
                <a:cs typeface="Quattrocento Sans"/>
                <a:sym typeface="Quattrocento Sans"/>
              </a:rPr>
              <a:t>PILLARS</a:t>
            </a:r>
            <a:endParaRPr sz="9600" b="1" i="0" u="none" strike="noStrike" cap="none" dirty="0">
              <a:solidFill>
                <a:srgbClr val="1C1C1C"/>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BE9C3834-798B-45BA-A8FC-5104EFD46985}"/>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3">
            <a:alphaModFix/>
          </a:blip>
          <a:srcRect/>
          <a:stretch/>
        </p:blipFill>
        <p:spPr>
          <a:xfrm>
            <a:off x="-1004312" y="0"/>
            <a:ext cx="14200613"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7"/>
        <p:cNvGrpSpPr/>
        <p:nvPr/>
      </p:nvGrpSpPr>
      <p:grpSpPr>
        <a:xfrm>
          <a:off x="0" y="0"/>
          <a:ext cx="0" cy="0"/>
          <a:chOff x="0" y="0"/>
          <a:chExt cx="0" cy="0"/>
        </a:xfrm>
      </p:grpSpPr>
      <p:cxnSp>
        <p:nvCxnSpPr>
          <p:cNvPr id="149" name="Shape 149"/>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152" name="Shape 152"/>
          <p:cNvSpPr txBox="1"/>
          <p:nvPr/>
        </p:nvSpPr>
        <p:spPr>
          <a:xfrm>
            <a:off x="770400" y="2006850"/>
            <a:ext cx="10651200" cy="2844300"/>
          </a:xfrm>
          <a:prstGeom prst="rect">
            <a:avLst/>
          </a:prstGeom>
          <a:noFill/>
          <a:ln>
            <a:noFill/>
          </a:ln>
        </p:spPr>
        <p:txBody>
          <a:bodyPr spcFirstLastPara="1" wrap="square" lIns="91425" tIns="91425" rIns="91425" bIns="91425" anchor="t" anchorCtr="0">
            <a:noAutofit/>
          </a:bodyPr>
          <a:lstStyle/>
          <a:p>
            <a:pPr marL="685800" marR="0" lvl="0" indent="-685800" algn="l" rtl="0">
              <a:lnSpc>
                <a:spcPct val="115000"/>
              </a:lnSpc>
              <a:spcBef>
                <a:spcPts val="0"/>
              </a:spcBef>
              <a:spcAft>
                <a:spcPts val="0"/>
              </a:spcAft>
              <a:buSzPts val="4800"/>
              <a:buFontTx/>
              <a:buChar char="○"/>
            </a:pPr>
            <a:r>
              <a:rPr lang="pt-BR" sz="4800" b="1" i="0" u="none" strike="noStrike" cap="none" dirty="0">
                <a:solidFill>
                  <a:srgbClr val="1C1C1C"/>
                </a:solidFill>
                <a:latin typeface="Quattrocento Sans"/>
                <a:ea typeface="Quattrocento Sans"/>
                <a:cs typeface="Quattrocento Sans"/>
                <a:sym typeface="Quattrocento Sans"/>
              </a:rPr>
              <a:t>Strategic </a:t>
            </a:r>
            <a:r>
              <a:rPr lang="pt-BR" sz="4800" i="0" u="none" strike="noStrike" cap="none" dirty="0">
                <a:latin typeface="Quattrocento Sans"/>
                <a:ea typeface="Quattrocento Sans"/>
                <a:cs typeface="Quattrocento Sans"/>
                <a:sym typeface="Quattrocento Sans"/>
              </a:rPr>
              <a:t>Design</a:t>
            </a:r>
            <a:endParaRPr sz="4800" i="0" u="none" strike="noStrike" cap="none" dirty="0">
              <a:latin typeface="Quattrocento Sans"/>
              <a:ea typeface="Quattrocento Sans"/>
              <a:cs typeface="Quattrocento Sans"/>
              <a:sym typeface="Quattrocento Sans"/>
            </a:endParaRPr>
          </a:p>
          <a:p>
            <a:pPr marL="685800" marR="0" lvl="0" indent="-685800" algn="l" rtl="0">
              <a:lnSpc>
                <a:spcPct val="115000"/>
              </a:lnSpc>
              <a:spcBef>
                <a:spcPts val="0"/>
              </a:spcBef>
              <a:spcAft>
                <a:spcPts val="0"/>
              </a:spcAft>
              <a:buSzPts val="4800"/>
              <a:buFontTx/>
              <a:buChar char="○"/>
            </a:pPr>
            <a:r>
              <a:rPr lang="pt-BR" sz="4800" b="1" i="0" u="none" strike="noStrike" cap="none" dirty="0">
                <a:solidFill>
                  <a:srgbClr val="1C1C1C"/>
                </a:solidFill>
                <a:latin typeface="Quattrocento Sans"/>
                <a:ea typeface="Quattrocento Sans"/>
                <a:cs typeface="Quattrocento Sans"/>
                <a:sym typeface="Quattrocento Sans"/>
              </a:rPr>
              <a:t>Tatical </a:t>
            </a:r>
            <a:r>
              <a:rPr lang="pt-BR" sz="4800" i="0" u="none" strike="noStrike" cap="none" dirty="0">
                <a:latin typeface="Quattrocento Sans"/>
                <a:ea typeface="Quattrocento Sans"/>
                <a:cs typeface="Quattrocento Sans"/>
                <a:sym typeface="Quattrocento Sans"/>
              </a:rPr>
              <a:t>Design</a:t>
            </a:r>
            <a:endParaRPr sz="4800" i="0" u="none" strike="noStrike" cap="none" dirty="0">
              <a:latin typeface="Quattrocento Sans"/>
              <a:ea typeface="Quattrocento Sans"/>
              <a:cs typeface="Quattrocento Sans"/>
              <a:sym typeface="Quattrocento Sans"/>
            </a:endParaRPr>
          </a:p>
          <a:p>
            <a:pPr marL="685800" marR="0" lvl="0" indent="-685800" algn="l" rtl="0">
              <a:lnSpc>
                <a:spcPct val="115000"/>
              </a:lnSpc>
              <a:spcBef>
                <a:spcPts val="0"/>
              </a:spcBef>
              <a:spcAft>
                <a:spcPts val="0"/>
              </a:spcAft>
              <a:buSzPts val="4800"/>
              <a:buFontTx/>
              <a:buChar char="○"/>
            </a:pPr>
            <a:r>
              <a:rPr lang="pt-BR" sz="4800" b="1" i="0" u="none" strike="noStrike" cap="none" dirty="0">
                <a:solidFill>
                  <a:srgbClr val="1C1C1C"/>
                </a:solidFill>
                <a:latin typeface="Quattrocento Sans"/>
                <a:ea typeface="Quattrocento Sans"/>
                <a:cs typeface="Quattrocento Sans"/>
                <a:sym typeface="Quattrocento Sans"/>
              </a:rPr>
              <a:t>Architecture</a:t>
            </a:r>
            <a:endParaRPr sz="4800" b="1" i="0" u="none" strike="noStrike" cap="none" dirty="0">
              <a:solidFill>
                <a:srgbClr val="1C1C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6000"/>
              <a:buFont typeface="Arial"/>
              <a:buNone/>
            </a:pPr>
            <a:endParaRPr sz="6000" b="1" i="0" u="none" strike="noStrike" cap="none" dirty="0">
              <a:solidFill>
                <a:schemeClr val="accent2"/>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A88148EF-A234-4A35-9178-D05F51CD2AF1}"/>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a:stretch/>
        </p:blipFill>
        <p:spPr>
          <a:xfrm>
            <a:off x="0" y="-5"/>
            <a:ext cx="12192000" cy="8595354"/>
          </a:xfrm>
          <a:prstGeom prst="rect">
            <a:avLst/>
          </a:prstGeom>
          <a:noFill/>
          <a:ln>
            <a:noFill/>
          </a:ln>
          <a:effectLst>
            <a:reflection stA="41000" endPos="44000" dist="38100" dir="5400000" fadeDir="5400012" sy="-100000" algn="bl" rotWithShape="0"/>
          </a:effectLst>
        </p:spPr>
      </p:pic>
      <p:sp>
        <p:nvSpPr>
          <p:cNvPr id="158" name="Shape 158"/>
          <p:cNvSpPr txBox="1"/>
          <p:nvPr/>
        </p:nvSpPr>
        <p:spPr>
          <a:xfrm>
            <a:off x="770400" y="2999849"/>
            <a:ext cx="10651200" cy="394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1" i="0" u="none" strike="noStrike" cap="none">
                <a:solidFill>
                  <a:srgbClr val="FFFFFF"/>
                </a:solidFill>
                <a:latin typeface="Comfortaa"/>
                <a:ea typeface="Comfortaa"/>
                <a:cs typeface="Comfortaa"/>
                <a:sym typeface="Comfortaa"/>
              </a:rPr>
              <a:t>O conceito de estratégia, em grego strateegia, em latim strategi, em francês stratégie […] em inglês strategy, em alemão strategie, em italiano strategia, em espanhol estrategia.</a:t>
            </a:r>
            <a:endParaRPr sz="3600" b="1" i="0" u="none" strike="noStrike" cap="none">
              <a:solidFill>
                <a:srgbClr val="FFFFFF"/>
              </a:solidFill>
              <a:latin typeface="Comfortaa"/>
              <a:ea typeface="Comfortaa"/>
              <a:cs typeface="Comfortaa"/>
              <a:sym typeface="Comfortaa"/>
            </a:endParaRPr>
          </a:p>
          <a:p>
            <a:pPr marL="0" marR="0" lvl="0" indent="0" algn="ctr" rtl="0">
              <a:lnSpc>
                <a:spcPct val="100000"/>
              </a:lnSpc>
              <a:spcBef>
                <a:spcPts val="0"/>
              </a:spcBef>
              <a:spcAft>
                <a:spcPts val="0"/>
              </a:spcAft>
              <a:buClr>
                <a:srgbClr val="000000"/>
              </a:buClr>
              <a:buSzPts val="4800"/>
              <a:buFont typeface="Arial"/>
              <a:buNone/>
            </a:pPr>
            <a:r>
              <a:rPr lang="pt-BR" sz="4800" b="1" i="0" u="none" strike="noStrike" cap="none">
                <a:solidFill>
                  <a:srgbClr val="FFFFFF"/>
                </a:solidFill>
                <a:latin typeface="Quattrocento Sans"/>
                <a:ea typeface="Quattrocento Sans"/>
                <a:cs typeface="Quattrocento Sans"/>
                <a:sym typeface="Quattrocento Sans"/>
              </a:rPr>
              <a:t>Capitão Nascimento</a:t>
            </a:r>
            <a:endParaRPr sz="4800" b="1" i="0" u="none" strike="noStrike" cap="non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
        <p:cNvGrpSpPr/>
        <p:nvPr/>
      </p:nvGrpSpPr>
      <p:grpSpPr>
        <a:xfrm>
          <a:off x="0" y="0"/>
          <a:ext cx="0" cy="0"/>
          <a:chOff x="0" y="0"/>
          <a:chExt cx="0" cy="0"/>
        </a:xfrm>
      </p:grpSpPr>
      <p:cxnSp>
        <p:nvCxnSpPr>
          <p:cNvPr id="25" name="Shape 25"/>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8" name="Shape 28"/>
          <p:cNvSpPr txBox="1"/>
          <p:nvPr/>
        </p:nvSpPr>
        <p:spPr>
          <a:xfrm>
            <a:off x="770400" y="2393700"/>
            <a:ext cx="10651200" cy="207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Ladies and gentlemen, fasten your seat belts.</a:t>
            </a:r>
            <a:endParaRPr sz="6000" b="1" i="0" u="none" strike="noStrike" cap="none" dirty="0">
              <a:solidFill>
                <a:srgbClr val="1C1C1C"/>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
        <p:cNvGrpSpPr/>
        <p:nvPr/>
      </p:nvGrpSpPr>
      <p:grpSpPr>
        <a:xfrm>
          <a:off x="0" y="0"/>
          <a:ext cx="0" cy="0"/>
          <a:chOff x="0" y="0"/>
          <a:chExt cx="0" cy="0"/>
        </a:xfrm>
      </p:grpSpPr>
      <p:pic>
        <p:nvPicPr>
          <p:cNvPr id="163" name="Shape 163"/>
          <p:cNvPicPr preferRelativeResize="0"/>
          <p:nvPr/>
        </p:nvPicPr>
        <p:blipFill rotWithShape="1">
          <a:blip r:embed="rId3">
            <a:alphaModFix/>
          </a:blip>
          <a:srcRect/>
          <a:stretch/>
        </p:blipFill>
        <p:spPr>
          <a:xfrm>
            <a:off x="-95250" y="-1214450"/>
            <a:ext cx="12382500" cy="9286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cxnSp>
        <p:nvCxnSpPr>
          <p:cNvPr id="169" name="Shape 169"/>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172" name="Shape 172"/>
          <p:cNvSpPr txBox="1"/>
          <p:nvPr/>
        </p:nvSpPr>
        <p:spPr>
          <a:xfrm>
            <a:off x="770400" y="2006850"/>
            <a:ext cx="10651200" cy="284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i="0" u="none" strike="noStrike" cap="none" dirty="0">
                <a:latin typeface="Quattrocento Sans"/>
                <a:ea typeface="Quattrocento Sans"/>
                <a:cs typeface="Quattrocento Sans"/>
                <a:sym typeface="Quattrocento Sans"/>
              </a:rPr>
              <a:t>What is</a:t>
            </a:r>
            <a:r>
              <a:rPr lang="pt-BR" sz="9600" i="0" u="none" strike="noStrike" cap="none" dirty="0">
                <a:latin typeface="Quattrocento Sans"/>
                <a:ea typeface="Quattrocento Sans"/>
                <a:cs typeface="Quattrocento Sans"/>
                <a:sym typeface="Quattrocento Sans"/>
              </a:rPr>
              <a:t> </a:t>
            </a:r>
            <a:br>
              <a:rPr lang="pt-BR" sz="9600" b="1" i="0" u="none" strike="noStrike" cap="none" dirty="0">
                <a:latin typeface="Quattrocento Sans"/>
                <a:ea typeface="Quattrocento Sans"/>
                <a:cs typeface="Quattrocento Sans"/>
                <a:sym typeface="Quattrocento Sans"/>
              </a:rPr>
            </a:br>
            <a:r>
              <a:rPr lang="pt-BR" sz="6000" b="1" i="0" u="none" strike="noStrike" cap="none" dirty="0">
                <a:solidFill>
                  <a:srgbClr val="1C1C1C"/>
                </a:solidFill>
                <a:latin typeface="Quattrocento Sans"/>
                <a:ea typeface="Quattrocento Sans"/>
                <a:cs typeface="Quattrocento Sans"/>
                <a:sym typeface="Quattrocento Sans"/>
              </a:rPr>
              <a:t>Strategic Design ?</a:t>
            </a:r>
            <a:endParaRPr sz="6000" b="1" i="0" u="none" strike="noStrike" cap="none" dirty="0">
              <a:solidFill>
                <a:srgbClr val="1C1C1C"/>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D5EDAB12-12A7-45F1-BE92-0D96838FB414}"/>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pic>
        <p:nvPicPr>
          <p:cNvPr id="177" name="Shape 177"/>
          <p:cNvPicPr preferRelativeResize="0"/>
          <p:nvPr/>
        </p:nvPicPr>
        <p:blipFill rotWithShape="1">
          <a:blip r:embed="rId3">
            <a:alphaModFix/>
          </a:blip>
          <a:srcRect/>
          <a:stretch/>
        </p:blipFill>
        <p:spPr>
          <a:xfrm>
            <a:off x="-1002025" y="0"/>
            <a:ext cx="1419606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
        <p:cNvGrpSpPr/>
        <p:nvPr/>
      </p:nvGrpSpPr>
      <p:grpSpPr>
        <a:xfrm>
          <a:off x="0" y="0"/>
          <a:ext cx="0" cy="0"/>
          <a:chOff x="0" y="0"/>
          <a:chExt cx="0" cy="0"/>
        </a:xfrm>
      </p:grpSpPr>
      <p:cxnSp>
        <p:nvCxnSpPr>
          <p:cNvPr id="183" name="Shape 183"/>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186" name="Shape 186"/>
          <p:cNvSpPr txBox="1"/>
          <p:nvPr/>
        </p:nvSpPr>
        <p:spPr>
          <a:xfrm>
            <a:off x="770400" y="2527050"/>
            <a:ext cx="10651200" cy="180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pt-BR" sz="9600" b="1" i="0" u="none" strike="noStrike" cap="none" dirty="0">
                <a:solidFill>
                  <a:srgbClr val="1C1C1C"/>
                </a:solidFill>
                <a:latin typeface="Quattrocento Sans"/>
                <a:ea typeface="Quattrocento Sans"/>
                <a:cs typeface="Quattrocento Sans"/>
                <a:sym typeface="Quattrocento Sans"/>
              </a:rPr>
              <a:t>DOMAIN</a:t>
            </a:r>
            <a:endParaRPr sz="9600" b="1" i="0" u="none" strike="noStrike" cap="none" dirty="0">
              <a:solidFill>
                <a:srgbClr val="1C1C1C"/>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89269F05-89B6-4604-AD5A-F0756E271316}"/>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cxnSp>
        <p:nvCxnSpPr>
          <p:cNvPr id="192" name="Shape 19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195" name="Shape 195"/>
          <p:cNvSpPr txBox="1"/>
          <p:nvPr/>
        </p:nvSpPr>
        <p:spPr>
          <a:xfrm>
            <a:off x="770400" y="2594544"/>
            <a:ext cx="10651200" cy="166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pt-BR" sz="7200" b="1" i="0" u="none" strike="noStrike" cap="none" dirty="0">
                <a:solidFill>
                  <a:srgbClr val="1C1C1C"/>
                </a:solidFill>
                <a:latin typeface="Quattrocento Sans"/>
                <a:ea typeface="Quattrocento Sans"/>
                <a:cs typeface="Quattrocento Sans"/>
                <a:sym typeface="Quattrocento Sans"/>
              </a:rPr>
              <a:t>SUB-DOMAINS</a:t>
            </a:r>
            <a:endParaRPr sz="7200" b="1" i="0" u="none" strike="noStrike" cap="none" dirty="0">
              <a:solidFill>
                <a:srgbClr val="1C1C1C"/>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FA38400D-C02A-466F-9B32-4EF4C3686485}"/>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cxnSp>
        <p:nvCxnSpPr>
          <p:cNvPr id="201" name="Shape 201"/>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04" name="Shape 204"/>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CORE OR BASIC </a:t>
            </a:r>
            <a:endParaRPr sz="9600" b="1" i="0" u="none" strike="noStrike" cap="none" dirty="0">
              <a:solidFill>
                <a:srgbClr val="1C1C1C"/>
              </a:solidFill>
              <a:latin typeface="Quattrocento Sans"/>
              <a:ea typeface="Quattrocento Sans"/>
              <a:cs typeface="Quattrocento Sans"/>
              <a:sym typeface="Quattrocento Sans"/>
            </a:endParaRPr>
          </a:p>
        </p:txBody>
      </p:sp>
      <p:sp>
        <p:nvSpPr>
          <p:cNvPr id="205" name="Shape 205"/>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SUB-DOMAINS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9" name="Shape 126">
            <a:extLst>
              <a:ext uri="{FF2B5EF4-FFF2-40B4-BE49-F238E27FC236}">
                <a16:creationId xmlns:a16="http://schemas.microsoft.com/office/drawing/2014/main" id="{14CB8C31-83B4-46B7-8DE3-8DDEFB6EABCA}"/>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
        <p:cNvGrpSpPr/>
        <p:nvPr/>
      </p:nvGrpSpPr>
      <p:grpSpPr>
        <a:xfrm>
          <a:off x="0" y="0"/>
          <a:ext cx="0" cy="0"/>
          <a:chOff x="0" y="0"/>
          <a:chExt cx="0" cy="0"/>
        </a:xfrm>
      </p:grpSpPr>
      <p:cxnSp>
        <p:nvCxnSpPr>
          <p:cNvPr id="211" name="Shape 211"/>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14" name="Shape 214"/>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AUXILIARY OR SUPPORT</a:t>
            </a:r>
            <a:endParaRPr sz="9600" b="1" i="0" u="none" strike="noStrike" cap="none" dirty="0">
              <a:solidFill>
                <a:srgbClr val="1C1C1C"/>
              </a:solidFill>
              <a:latin typeface="Quattrocento Sans"/>
              <a:ea typeface="Quattrocento Sans"/>
              <a:cs typeface="Quattrocento Sans"/>
              <a:sym typeface="Quattrocento Sans"/>
            </a:endParaRPr>
          </a:p>
        </p:txBody>
      </p:sp>
      <p:sp>
        <p:nvSpPr>
          <p:cNvPr id="215" name="Shape 215"/>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SUB-DOMAINS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ACC2C8BD-1391-45D6-B66C-21F38171EC04}"/>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cxnSp>
        <p:nvCxnSpPr>
          <p:cNvPr id="221" name="Shape 221"/>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24" name="Shape 224"/>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GENERIC</a:t>
            </a:r>
            <a:endParaRPr sz="9600" b="1" i="0" u="none" strike="noStrike" cap="none" dirty="0">
              <a:solidFill>
                <a:srgbClr val="1C1C1C"/>
              </a:solidFill>
              <a:latin typeface="Quattrocento Sans"/>
              <a:ea typeface="Quattrocento Sans"/>
              <a:cs typeface="Quattrocento Sans"/>
              <a:sym typeface="Quattrocento Sans"/>
            </a:endParaRPr>
          </a:p>
        </p:txBody>
      </p:sp>
      <p:sp>
        <p:nvSpPr>
          <p:cNvPr id="225" name="Shape 225"/>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SUB-DOMAINS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FD209F6E-CBB8-4308-8111-1E5650C193B9}"/>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9"/>
        <p:cNvGrpSpPr/>
        <p:nvPr/>
      </p:nvGrpSpPr>
      <p:grpSpPr>
        <a:xfrm>
          <a:off x="0" y="0"/>
          <a:ext cx="0" cy="0"/>
          <a:chOff x="0" y="0"/>
          <a:chExt cx="0" cy="0"/>
        </a:xfrm>
      </p:grpSpPr>
      <p:cxnSp>
        <p:nvCxnSpPr>
          <p:cNvPr id="231" name="Shape 231"/>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34" name="Shape 234"/>
          <p:cNvSpPr txBox="1"/>
          <p:nvPr/>
        </p:nvSpPr>
        <p:spPr>
          <a:xfrm>
            <a:off x="770400" y="2427647"/>
            <a:ext cx="10651200" cy="199121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pt-BR" sz="9600" b="1" i="0" u="none" strike="noStrike" cap="none" dirty="0">
                <a:solidFill>
                  <a:srgbClr val="1C1C1C"/>
                </a:solidFill>
                <a:latin typeface="Quattrocento Sans"/>
                <a:ea typeface="Quattrocento Sans"/>
                <a:cs typeface="Quattrocento Sans"/>
                <a:sym typeface="Quattrocento Sans"/>
              </a:rPr>
              <a:t>BOUNDED CONTEXT</a:t>
            </a:r>
            <a:endParaRPr sz="9600" b="1" i="0" u="none" strike="noStrike" cap="none" dirty="0">
              <a:solidFill>
                <a:srgbClr val="1C1C1C"/>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BE8A67B8-3B92-41E2-8CE1-C22270C51ED7}"/>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8"/>
        <p:cNvGrpSpPr/>
        <p:nvPr/>
      </p:nvGrpSpPr>
      <p:grpSpPr>
        <a:xfrm>
          <a:off x="0" y="0"/>
          <a:ext cx="0" cy="0"/>
          <a:chOff x="0" y="0"/>
          <a:chExt cx="0" cy="0"/>
        </a:xfrm>
      </p:grpSpPr>
      <p:cxnSp>
        <p:nvCxnSpPr>
          <p:cNvPr id="240" name="Shape 240"/>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43" name="Shape 243"/>
          <p:cNvSpPr txBox="1"/>
          <p:nvPr/>
        </p:nvSpPr>
        <p:spPr>
          <a:xfrm>
            <a:off x="244300" y="2028025"/>
            <a:ext cx="11691600" cy="343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“A Bounded Context is primarily a linguistic delimitation.” </a:t>
            </a:r>
            <a:endParaRPr sz="6000" b="1" i="0" u="none" strike="noStrike" cap="none" dirty="0">
              <a:solidFill>
                <a:srgbClr val="1C1C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3600"/>
              <a:buFont typeface="Arial"/>
              <a:buNone/>
            </a:pPr>
            <a:br>
              <a:rPr lang="pt-BR" sz="3600" b="1" i="0" u="none" strike="noStrike" cap="none" dirty="0">
                <a:solidFill>
                  <a:schemeClr val="accent1"/>
                </a:solidFill>
                <a:latin typeface="Quattrocento Sans"/>
                <a:ea typeface="Quattrocento Sans"/>
                <a:cs typeface="Quattrocento Sans"/>
                <a:sym typeface="Quattrocento Sans"/>
              </a:rPr>
            </a:br>
            <a:r>
              <a:rPr lang="pt-BR" sz="3600" b="1" i="0" u="none" strike="noStrike" cap="none" dirty="0">
                <a:latin typeface="Quattrocento Sans"/>
                <a:ea typeface="Quattrocento Sans"/>
                <a:cs typeface="Quattrocento Sans"/>
                <a:sym typeface="Quattrocento Sans"/>
              </a:rPr>
              <a:t>Vaughn Vernon</a:t>
            </a:r>
            <a:endParaRPr sz="3600" b="1" i="0" u="none" strike="noStrike" cap="none" dirty="0">
              <a:latin typeface="Quattrocento Sans"/>
              <a:ea typeface="Quattrocento Sans"/>
              <a:cs typeface="Quattrocento Sans"/>
              <a:sym typeface="Quattrocento Sans"/>
            </a:endParaRPr>
          </a:p>
        </p:txBody>
      </p:sp>
      <p:sp>
        <p:nvSpPr>
          <p:cNvPr id="244" name="Shape 244"/>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BOUNDED CONTEXT</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8464996A-366E-40BB-9D7A-8565BE558EFE}"/>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
        <p:cNvGrpSpPr/>
        <p:nvPr/>
      </p:nvGrpSpPr>
      <p:grpSpPr>
        <a:xfrm>
          <a:off x="0" y="0"/>
          <a:ext cx="0" cy="0"/>
          <a:chOff x="0" y="0"/>
          <a:chExt cx="0" cy="0"/>
        </a:xfrm>
      </p:grpSpPr>
      <p:cxnSp>
        <p:nvCxnSpPr>
          <p:cNvPr id="34" name="Shape 34"/>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37" name="Shape 37"/>
          <p:cNvSpPr txBox="1"/>
          <p:nvPr/>
        </p:nvSpPr>
        <p:spPr>
          <a:xfrm>
            <a:off x="770400" y="2250900"/>
            <a:ext cx="10651200" cy="23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i="0" u="none" strike="noStrike" cap="none" dirty="0">
                <a:latin typeface="Quattrocento Sans"/>
                <a:ea typeface="Quattrocento Sans"/>
                <a:cs typeface="Quattrocento Sans"/>
                <a:sym typeface="Quattrocento Sans"/>
              </a:rPr>
              <a:t>What is </a:t>
            </a:r>
            <a:br>
              <a:rPr lang="pt-BR" sz="6000" b="1" i="0" u="none" strike="noStrike" cap="none" dirty="0">
                <a:solidFill>
                  <a:srgbClr val="1C1C1C"/>
                </a:solidFill>
                <a:latin typeface="Quattrocento Sans"/>
                <a:ea typeface="Quattrocento Sans"/>
                <a:cs typeface="Quattrocento Sans"/>
                <a:sym typeface="Quattrocento Sans"/>
              </a:rPr>
            </a:br>
            <a:r>
              <a:rPr lang="pt-BR" sz="6000" b="1" i="0" u="none" strike="noStrike" cap="none" dirty="0">
                <a:solidFill>
                  <a:srgbClr val="1C1C1C"/>
                </a:solidFill>
                <a:latin typeface="Quattrocento Sans"/>
                <a:ea typeface="Quattrocento Sans"/>
                <a:cs typeface="Quattrocento Sans"/>
                <a:sym typeface="Quattrocento Sans"/>
              </a:rPr>
              <a:t>DOMAIN-DRIVEN DESIGN ?</a:t>
            </a:r>
            <a:endParaRPr sz="6000" b="1" i="0" u="none" strike="noStrike" cap="none" dirty="0">
              <a:solidFill>
                <a:srgbClr val="1C1C1C"/>
              </a:solidFill>
              <a:latin typeface="Quattrocento Sans"/>
              <a:ea typeface="Quattrocento Sans"/>
              <a:cs typeface="Quattrocento Sans"/>
              <a:sym typeface="Quattrocen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8"/>
        <p:cNvGrpSpPr/>
        <p:nvPr/>
      </p:nvGrpSpPr>
      <p:grpSpPr>
        <a:xfrm>
          <a:off x="0" y="0"/>
          <a:ext cx="0" cy="0"/>
          <a:chOff x="0" y="0"/>
          <a:chExt cx="0" cy="0"/>
        </a:xfrm>
      </p:grpSpPr>
      <p:cxnSp>
        <p:nvCxnSpPr>
          <p:cNvPr id="250" name="Shape 250"/>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53" name="Shape 253"/>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BOUNDED CONTEXT</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254" name="Shape 254"/>
          <p:cNvPicPr preferRelativeResize="0"/>
          <p:nvPr/>
        </p:nvPicPr>
        <p:blipFill rotWithShape="1">
          <a:blip r:embed="rId3">
            <a:alphaModFix/>
          </a:blip>
          <a:srcRect/>
          <a:stretch/>
        </p:blipFill>
        <p:spPr>
          <a:xfrm>
            <a:off x="1693175" y="2041036"/>
            <a:ext cx="8805650" cy="2775941"/>
          </a:xfrm>
          <a:prstGeom prst="rect">
            <a:avLst/>
          </a:prstGeom>
          <a:noFill/>
          <a:ln>
            <a:noFill/>
          </a:ln>
        </p:spPr>
      </p:pic>
      <p:pic>
        <p:nvPicPr>
          <p:cNvPr id="8" name="Shape 126">
            <a:extLst>
              <a:ext uri="{FF2B5EF4-FFF2-40B4-BE49-F238E27FC236}">
                <a16:creationId xmlns:a16="http://schemas.microsoft.com/office/drawing/2014/main" id="{737A7C9E-0D21-4912-907F-436CC8ACE865}"/>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
        <p:cNvGrpSpPr/>
        <p:nvPr/>
      </p:nvGrpSpPr>
      <p:grpSpPr>
        <a:xfrm>
          <a:off x="0" y="0"/>
          <a:ext cx="0" cy="0"/>
          <a:chOff x="0" y="0"/>
          <a:chExt cx="0" cy="0"/>
        </a:xfrm>
      </p:grpSpPr>
      <p:pic>
        <p:nvPicPr>
          <p:cNvPr id="259" name="Shape 259"/>
          <p:cNvPicPr preferRelativeResize="0"/>
          <p:nvPr/>
        </p:nvPicPr>
        <p:blipFill rotWithShape="1">
          <a:blip r:embed="rId3">
            <a:alphaModFix/>
          </a:blip>
          <a:srcRect/>
          <a:stretch/>
        </p:blipFill>
        <p:spPr>
          <a:xfrm>
            <a:off x="3267075" y="985838"/>
            <a:ext cx="5657850" cy="4886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3"/>
        <p:cNvGrpSpPr/>
        <p:nvPr/>
      </p:nvGrpSpPr>
      <p:grpSpPr>
        <a:xfrm>
          <a:off x="0" y="0"/>
          <a:ext cx="0" cy="0"/>
          <a:chOff x="0" y="0"/>
          <a:chExt cx="0" cy="0"/>
        </a:xfrm>
      </p:grpSpPr>
      <p:cxnSp>
        <p:nvCxnSpPr>
          <p:cNvPr id="265" name="Shape 265"/>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68" name="Shape 268"/>
          <p:cNvSpPr txBox="1"/>
          <p:nvPr/>
        </p:nvSpPr>
        <p:spPr>
          <a:xfrm>
            <a:off x="244300" y="2028025"/>
            <a:ext cx="11691600" cy="343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Bounded Context </a:t>
            </a:r>
            <a:br>
              <a:rPr lang="pt-BR" sz="6000" b="1" i="0" u="none" strike="noStrike" cap="none" dirty="0">
                <a:solidFill>
                  <a:srgbClr val="1C1C1C"/>
                </a:solidFill>
                <a:latin typeface="Quattrocento Sans"/>
                <a:ea typeface="Quattrocento Sans"/>
                <a:cs typeface="Quattrocento Sans"/>
                <a:sym typeface="Quattrocento Sans"/>
              </a:rPr>
            </a:br>
            <a:r>
              <a:rPr lang="pt-BR" sz="6000" b="1" i="0" u="none" strike="noStrike" cap="none" dirty="0">
                <a:solidFill>
                  <a:srgbClr val="1C1C1C"/>
                </a:solidFill>
                <a:latin typeface="Quattrocento Sans"/>
                <a:ea typeface="Quattrocento Sans"/>
                <a:cs typeface="Quattrocento Sans"/>
                <a:sym typeface="Quattrocento Sans"/>
              </a:rPr>
              <a:t>&lt;&gt;</a:t>
            </a:r>
            <a:endParaRPr sz="6000" b="1" i="0" u="none" strike="noStrike" cap="none" dirty="0">
              <a:solidFill>
                <a:srgbClr val="1C1C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Sub-Domain</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269" name="Shape 269"/>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BOUNDED CONTEXT</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546AFB1A-B9E0-4156-B570-C456DFDAC7AE}"/>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pic>
        <p:nvPicPr>
          <p:cNvPr id="274" name="Shape 274"/>
          <p:cNvPicPr preferRelativeResize="0"/>
          <p:nvPr/>
        </p:nvPicPr>
        <p:blipFill rotWithShape="1">
          <a:blip r:embed="rId3">
            <a:alphaModFix/>
          </a:blip>
          <a:srcRect/>
          <a:stretch/>
        </p:blipFill>
        <p:spPr>
          <a:xfrm>
            <a:off x="3005530" y="755725"/>
            <a:ext cx="6180935" cy="53465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8"/>
        <p:cNvGrpSpPr/>
        <p:nvPr/>
      </p:nvGrpSpPr>
      <p:grpSpPr>
        <a:xfrm>
          <a:off x="0" y="0"/>
          <a:ext cx="0" cy="0"/>
          <a:chOff x="0" y="0"/>
          <a:chExt cx="0" cy="0"/>
        </a:xfrm>
      </p:grpSpPr>
      <p:cxnSp>
        <p:nvCxnSpPr>
          <p:cNvPr id="280" name="Shape 280"/>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83" name="Shape 283"/>
          <p:cNvSpPr txBox="1"/>
          <p:nvPr/>
        </p:nvSpPr>
        <p:spPr>
          <a:xfrm>
            <a:off x="500400" y="1758236"/>
            <a:ext cx="11691600" cy="4237500"/>
          </a:xfrm>
          <a:prstGeom prst="rect">
            <a:avLst/>
          </a:prstGeom>
          <a:noFill/>
          <a:ln>
            <a:noFill/>
          </a:ln>
        </p:spPr>
        <p:txBody>
          <a:bodyPr spcFirstLastPara="1" wrap="square" lIns="91425" tIns="91425" rIns="91425" bIns="91425" anchor="t" anchorCtr="0">
            <a:noAutofit/>
          </a:bodyPr>
          <a:lstStyle/>
          <a:p>
            <a:pPr marL="457200" marR="0" lvl="0" indent="-419100" algn="l" rtl="0">
              <a:lnSpc>
                <a:spcPct val="100000"/>
              </a:lnSpc>
              <a:spcBef>
                <a:spcPts val="0"/>
              </a:spcBef>
              <a:spcAft>
                <a:spcPts val="0"/>
              </a:spcAft>
              <a:buClr>
                <a:schemeClr val="accent2"/>
              </a:buClr>
              <a:buSzPts val="3000"/>
              <a:buFont typeface="Quattrocento Sans"/>
              <a:buChar char="-"/>
            </a:pPr>
            <a:r>
              <a:rPr lang="pt-BR" sz="3000" i="0" u="none" strike="noStrike" cap="none" dirty="0">
                <a:latin typeface="Quattrocento Sans"/>
                <a:ea typeface="Quattrocento Sans"/>
                <a:cs typeface="Quattrocento Sans"/>
                <a:sym typeface="Quattrocento Sans"/>
              </a:rPr>
              <a:t>Deve haver </a:t>
            </a:r>
            <a:r>
              <a:rPr lang="pt-BR" sz="3000" b="1" i="0" u="none" strike="noStrike" cap="none" dirty="0">
                <a:solidFill>
                  <a:srgbClr val="1C1C1C"/>
                </a:solidFill>
                <a:latin typeface="Quattrocento Sans"/>
                <a:ea typeface="Quattrocento Sans"/>
                <a:cs typeface="Quattrocento Sans"/>
                <a:sym typeface="Quattrocento Sans"/>
              </a:rPr>
              <a:t>uma equipe </a:t>
            </a:r>
            <a:r>
              <a:rPr lang="pt-BR" sz="3000" i="0" u="none" strike="noStrike" cap="none" dirty="0">
                <a:latin typeface="Quattrocento Sans"/>
                <a:ea typeface="Quattrocento Sans"/>
                <a:cs typeface="Quattrocento Sans"/>
                <a:sym typeface="Quattrocento Sans"/>
              </a:rPr>
              <a:t>designada para trabalhar em </a:t>
            </a:r>
            <a:r>
              <a:rPr lang="pt-BR" sz="3000" b="1" i="0" u="none" strike="noStrike" cap="none" dirty="0">
                <a:solidFill>
                  <a:srgbClr val="1C1C1C"/>
                </a:solidFill>
                <a:latin typeface="Quattrocento Sans"/>
                <a:ea typeface="Quattrocento Sans"/>
                <a:cs typeface="Quattrocento Sans"/>
                <a:sym typeface="Quattrocento Sans"/>
              </a:rPr>
              <a:t>um Contexto Delimitado.</a:t>
            </a:r>
            <a:br>
              <a:rPr lang="pt-BR" sz="3000" b="1" i="0" u="none" strike="noStrike" cap="none" dirty="0">
                <a:solidFill>
                  <a:schemeClr val="accent2"/>
                </a:solidFill>
                <a:latin typeface="Quattrocento Sans"/>
                <a:ea typeface="Quattrocento Sans"/>
                <a:cs typeface="Quattrocento Sans"/>
                <a:sym typeface="Quattrocento Sans"/>
              </a:rPr>
            </a:br>
            <a:endParaRPr sz="3000" b="1" i="0" u="none" strike="noStrike" cap="none" dirty="0">
              <a:solidFill>
                <a:schemeClr val="accent2"/>
              </a:solidFill>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i="0" u="none" strike="noStrike" cap="none" dirty="0">
                <a:latin typeface="Quattrocento Sans"/>
                <a:ea typeface="Quattrocento Sans"/>
                <a:cs typeface="Quattrocento Sans"/>
                <a:sym typeface="Quattrocento Sans"/>
              </a:rPr>
              <a:t>Deve haver </a:t>
            </a:r>
            <a:r>
              <a:rPr lang="pt-BR" sz="3000" b="1" i="0" u="none" strike="noStrike" cap="none" dirty="0">
                <a:solidFill>
                  <a:srgbClr val="1C1C1C"/>
                </a:solidFill>
                <a:latin typeface="Quattrocento Sans"/>
                <a:ea typeface="Quattrocento Sans"/>
                <a:cs typeface="Quattrocento Sans"/>
                <a:sym typeface="Quattrocento Sans"/>
              </a:rPr>
              <a:t>um repositório </a:t>
            </a:r>
            <a:r>
              <a:rPr lang="pt-BR" sz="3000" i="0" u="none" strike="noStrike" cap="none" dirty="0">
                <a:latin typeface="Quattrocento Sans"/>
                <a:ea typeface="Quattrocento Sans"/>
                <a:cs typeface="Quattrocento Sans"/>
                <a:sym typeface="Quattrocento Sans"/>
              </a:rPr>
              <a:t>de código-fonte separado </a:t>
            </a:r>
            <a:r>
              <a:rPr lang="pt-BR" sz="3000" b="1" i="0" u="none" strike="noStrike" cap="none" dirty="0">
                <a:solidFill>
                  <a:srgbClr val="1C1C1C"/>
                </a:solidFill>
                <a:latin typeface="Quattrocento Sans"/>
                <a:ea typeface="Quattrocento Sans"/>
                <a:cs typeface="Quattrocento Sans"/>
                <a:sym typeface="Quattrocento Sans"/>
              </a:rPr>
              <a:t>para cada Contexto Delimitado.</a:t>
            </a:r>
            <a:br>
              <a:rPr lang="pt-BR" sz="3000" b="1" i="0" u="none" strike="noStrike" cap="none" dirty="0">
                <a:solidFill>
                  <a:srgbClr val="1C1C1C"/>
                </a:solidFill>
                <a:latin typeface="Quattrocento Sans"/>
                <a:ea typeface="Quattrocento Sans"/>
                <a:cs typeface="Quattrocento Sans"/>
                <a:sym typeface="Quattrocento Sans"/>
              </a:rPr>
            </a:br>
            <a:endParaRPr sz="3000" b="1" i="0" u="none" strike="noStrike" cap="none" dirty="0">
              <a:solidFill>
                <a:srgbClr val="1C1C1C"/>
              </a:solidFill>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i="0" u="none" strike="noStrike" cap="none" dirty="0">
                <a:latin typeface="Quattrocento Sans"/>
                <a:ea typeface="Quattrocento Sans"/>
                <a:cs typeface="Quattrocento Sans"/>
                <a:sym typeface="Quattrocento Sans"/>
              </a:rPr>
              <a:t>É possível que </a:t>
            </a:r>
            <a:r>
              <a:rPr lang="pt-BR" sz="3000" b="1" i="0" u="none" strike="noStrike" cap="none" dirty="0">
                <a:solidFill>
                  <a:srgbClr val="1C1C1C"/>
                </a:solidFill>
                <a:latin typeface="Quattrocento Sans"/>
                <a:ea typeface="Quattrocento Sans"/>
                <a:cs typeface="Quattrocento Sans"/>
                <a:sym typeface="Quattrocento Sans"/>
              </a:rPr>
              <a:t>uma equipe </a:t>
            </a:r>
            <a:r>
              <a:rPr lang="pt-BR" sz="3000" i="0" u="none" strike="noStrike" cap="none" dirty="0">
                <a:latin typeface="Quattrocento Sans"/>
                <a:ea typeface="Quattrocento Sans"/>
                <a:cs typeface="Quattrocento Sans"/>
                <a:sym typeface="Quattrocento Sans"/>
              </a:rPr>
              <a:t>possa trabalhar em </a:t>
            </a:r>
            <a:r>
              <a:rPr lang="pt-BR" sz="3000" b="1" i="0" u="none" strike="noStrike" cap="none" dirty="0">
                <a:solidFill>
                  <a:srgbClr val="1C1C1C"/>
                </a:solidFill>
                <a:latin typeface="Quattrocento Sans"/>
                <a:ea typeface="Quattrocento Sans"/>
                <a:cs typeface="Quattrocento Sans"/>
                <a:sym typeface="Quattrocento Sans"/>
              </a:rPr>
              <a:t>vários Contexto Delimitado.</a:t>
            </a:r>
            <a:r>
              <a:rPr lang="pt-BR" sz="3000" b="1" i="0" u="none" strike="noStrike" cap="none" dirty="0">
                <a:solidFill>
                  <a:schemeClr val="accent2"/>
                </a:solidFill>
                <a:latin typeface="Quattrocento Sans"/>
                <a:ea typeface="Quattrocento Sans"/>
                <a:cs typeface="Quattrocento Sans"/>
                <a:sym typeface="Quattrocento Sans"/>
              </a:rPr>
              <a:t> </a:t>
            </a:r>
            <a:r>
              <a:rPr lang="pt-BR" sz="3000" i="0" u="none" strike="noStrike" cap="none" dirty="0">
                <a:latin typeface="Quattrocento Sans"/>
                <a:ea typeface="Quattrocento Sans"/>
                <a:cs typeface="Quattrocento Sans"/>
                <a:sym typeface="Quattrocento Sans"/>
              </a:rPr>
              <a:t>Mas, </a:t>
            </a:r>
            <a:r>
              <a:rPr lang="pt-BR" sz="3000" b="1" i="0" u="none" strike="noStrike" cap="none" dirty="0">
                <a:solidFill>
                  <a:srgbClr val="1C1C1C"/>
                </a:solidFill>
                <a:latin typeface="Quattrocento Sans"/>
                <a:ea typeface="Quattrocento Sans"/>
                <a:cs typeface="Quattrocento Sans"/>
                <a:sym typeface="Quattrocento Sans"/>
              </a:rPr>
              <a:t>Várias equipes não </a:t>
            </a:r>
            <a:r>
              <a:rPr lang="pt-BR" sz="3000" i="0" u="none" strike="noStrike" cap="none" dirty="0">
                <a:latin typeface="Quattrocento Sans"/>
                <a:ea typeface="Quattrocento Sans"/>
                <a:cs typeface="Quattrocento Sans"/>
                <a:sym typeface="Quattrocento Sans"/>
              </a:rPr>
              <a:t>devem trabalhar em um </a:t>
            </a:r>
            <a:r>
              <a:rPr lang="pt-BR" sz="3000" b="1" i="0" u="none" strike="noStrike" cap="none" dirty="0">
                <a:solidFill>
                  <a:srgbClr val="1C1C1C"/>
                </a:solidFill>
                <a:latin typeface="Quattrocento Sans"/>
                <a:ea typeface="Quattrocento Sans"/>
                <a:cs typeface="Quattrocento Sans"/>
                <a:sym typeface="Quattrocento Sans"/>
              </a:rPr>
              <a:t>único Contexto Delimitado.</a:t>
            </a:r>
            <a:endParaRPr sz="3000" b="1" i="0" u="none" strike="noStrike" cap="none" dirty="0">
              <a:solidFill>
                <a:srgbClr val="1C1C1C"/>
              </a:solidFill>
              <a:latin typeface="Quattrocento Sans"/>
              <a:ea typeface="Quattrocento Sans"/>
              <a:cs typeface="Quattrocento Sans"/>
              <a:sym typeface="Quattrocento Sans"/>
            </a:endParaRPr>
          </a:p>
        </p:txBody>
      </p:sp>
      <p:sp>
        <p:nvSpPr>
          <p:cNvPr id="284" name="Shape 284"/>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BOUNDED CONTEXT</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DB92A053-75FD-4190-8884-009A952D9F2C}"/>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8"/>
        <p:cNvGrpSpPr/>
        <p:nvPr/>
      </p:nvGrpSpPr>
      <p:grpSpPr>
        <a:xfrm>
          <a:off x="0" y="0"/>
          <a:ext cx="0" cy="0"/>
          <a:chOff x="0" y="0"/>
          <a:chExt cx="0" cy="0"/>
        </a:xfrm>
      </p:grpSpPr>
      <p:cxnSp>
        <p:nvCxnSpPr>
          <p:cNvPr id="290" name="Shape 290"/>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293" name="Shape 293"/>
          <p:cNvSpPr txBox="1"/>
          <p:nvPr/>
        </p:nvSpPr>
        <p:spPr>
          <a:xfrm>
            <a:off x="770400" y="2041654"/>
            <a:ext cx="10651200" cy="2774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pt-BR" sz="9600" b="1" i="0" u="none" strike="noStrike" cap="none" dirty="0">
                <a:solidFill>
                  <a:srgbClr val="1C1C1C"/>
                </a:solidFill>
                <a:latin typeface="Quattrocento Sans"/>
                <a:ea typeface="Quattrocento Sans"/>
                <a:cs typeface="Quattrocento Sans"/>
                <a:sym typeface="Quattrocento Sans"/>
              </a:rPr>
              <a:t>UBIQUITOUS </a:t>
            </a:r>
            <a:endParaRPr sz="9600" b="1" i="0" u="none" strike="noStrike" cap="none" dirty="0">
              <a:solidFill>
                <a:srgbClr val="1C1C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9600"/>
              <a:buFont typeface="Arial"/>
              <a:buNone/>
            </a:pPr>
            <a:r>
              <a:rPr lang="pt-BR" sz="9600" b="1" i="0" u="none" strike="noStrike" cap="none" dirty="0">
                <a:solidFill>
                  <a:srgbClr val="1C1C1C"/>
                </a:solidFill>
                <a:latin typeface="Quattrocento Sans"/>
                <a:ea typeface="Quattrocento Sans"/>
                <a:cs typeface="Quattrocento Sans"/>
                <a:sym typeface="Quattrocento Sans"/>
              </a:rPr>
              <a:t>LANGUAGE</a:t>
            </a:r>
            <a:endParaRPr sz="9600" b="1" i="0" u="none" strike="noStrike" cap="none" dirty="0">
              <a:solidFill>
                <a:srgbClr val="1C1C1C"/>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1D92D391-1135-47B3-953D-E94C7654DECD}"/>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7"/>
        <p:cNvGrpSpPr/>
        <p:nvPr/>
      </p:nvGrpSpPr>
      <p:grpSpPr>
        <a:xfrm>
          <a:off x="0" y="0"/>
          <a:ext cx="0" cy="0"/>
          <a:chOff x="0" y="0"/>
          <a:chExt cx="0" cy="0"/>
        </a:xfrm>
      </p:grpSpPr>
      <p:cxnSp>
        <p:nvCxnSpPr>
          <p:cNvPr id="299" name="Shape 299"/>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302" name="Shape 302"/>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UBIQUITOUS LANGUAGE</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303" name="Shape 303"/>
          <p:cNvPicPr preferRelativeResize="0"/>
          <p:nvPr/>
        </p:nvPicPr>
        <p:blipFill rotWithShape="1">
          <a:blip r:embed="rId3">
            <a:alphaModFix/>
          </a:blip>
          <a:srcRect/>
          <a:stretch/>
        </p:blipFill>
        <p:spPr>
          <a:xfrm>
            <a:off x="2930550" y="1469880"/>
            <a:ext cx="4810179" cy="3918225"/>
          </a:xfrm>
          <a:prstGeom prst="rect">
            <a:avLst/>
          </a:prstGeom>
          <a:noFill/>
          <a:ln>
            <a:noFill/>
          </a:ln>
        </p:spPr>
      </p:pic>
      <p:pic>
        <p:nvPicPr>
          <p:cNvPr id="8" name="Shape 126">
            <a:extLst>
              <a:ext uri="{FF2B5EF4-FFF2-40B4-BE49-F238E27FC236}">
                <a16:creationId xmlns:a16="http://schemas.microsoft.com/office/drawing/2014/main" id="{CADD81B1-BD6D-4338-A477-EA9552ACEC65}"/>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cxnSp>
        <p:nvCxnSpPr>
          <p:cNvPr id="309" name="Shape 309"/>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312" name="Shape 312"/>
          <p:cNvSpPr txBox="1"/>
          <p:nvPr/>
        </p:nvSpPr>
        <p:spPr>
          <a:xfrm>
            <a:off x="250200" y="1480826"/>
            <a:ext cx="11691600" cy="4919970"/>
          </a:xfrm>
          <a:prstGeom prst="rect">
            <a:avLst/>
          </a:prstGeom>
          <a:noFill/>
          <a:ln>
            <a:noFill/>
          </a:ln>
        </p:spPr>
        <p:txBody>
          <a:bodyPr spcFirstLastPara="1" wrap="square" lIns="91425" tIns="91425" rIns="91425" bIns="91425" anchor="t" anchorCtr="0">
            <a:noAutofit/>
          </a:bodyPr>
          <a:lstStyle/>
          <a:p>
            <a:pPr marL="457200" marR="0" lvl="0" indent="-419100" algn="l" rtl="0">
              <a:lnSpc>
                <a:spcPct val="100000"/>
              </a:lnSpc>
              <a:spcBef>
                <a:spcPts val="0"/>
              </a:spcBef>
              <a:spcAft>
                <a:spcPts val="0"/>
              </a:spcAft>
              <a:buClr>
                <a:schemeClr val="accent2"/>
              </a:buClr>
              <a:buSzPts val="3000"/>
              <a:buFont typeface="Quattrocento Sans"/>
              <a:buChar char="-"/>
            </a:pPr>
            <a:r>
              <a:rPr lang="pt-BR" sz="3000" b="1" i="0" u="none" strike="noStrike" cap="none" dirty="0">
                <a:solidFill>
                  <a:srgbClr val="1C1C1C"/>
                </a:solidFill>
                <a:latin typeface="Quattrocento Sans"/>
                <a:ea typeface="Quattrocento Sans"/>
                <a:cs typeface="Quattrocento Sans"/>
                <a:sym typeface="Quattrocento Sans"/>
              </a:rPr>
              <a:t>Linguagem Ubíqua </a:t>
            </a:r>
            <a:r>
              <a:rPr lang="pt-BR" sz="3000" i="0" u="none" strike="noStrike" cap="none" dirty="0">
                <a:latin typeface="Quattrocento Sans"/>
                <a:ea typeface="Quattrocento Sans"/>
                <a:cs typeface="Quattrocento Sans"/>
                <a:sym typeface="Quattrocento Sans"/>
              </a:rPr>
              <a:t>deve ser </a:t>
            </a:r>
            <a:r>
              <a:rPr lang="pt-BR" sz="3000" b="1" i="0" u="none" strike="noStrike" cap="none" dirty="0">
                <a:solidFill>
                  <a:srgbClr val="1C1C1C"/>
                </a:solidFill>
                <a:latin typeface="Quattrocento Sans"/>
                <a:ea typeface="Quattrocento Sans"/>
                <a:cs typeface="Quattrocento Sans"/>
                <a:sym typeface="Quattrocento Sans"/>
              </a:rPr>
              <a:t>expressa</a:t>
            </a:r>
            <a:r>
              <a:rPr lang="pt-BR" sz="3000" b="1" i="0" u="none" strike="noStrike" cap="none" dirty="0">
                <a:solidFill>
                  <a:schemeClr val="accent1"/>
                </a:solidFill>
                <a:latin typeface="Quattrocento Sans"/>
                <a:ea typeface="Quattrocento Sans"/>
                <a:cs typeface="Quattrocento Sans"/>
                <a:sym typeface="Quattrocento Sans"/>
              </a:rPr>
              <a:t> </a:t>
            </a:r>
            <a:r>
              <a:rPr lang="pt-BR" sz="3000" i="0" u="none" strike="noStrike" cap="none" dirty="0">
                <a:latin typeface="Quattrocento Sans"/>
                <a:ea typeface="Quattrocento Sans"/>
                <a:cs typeface="Quattrocento Sans"/>
                <a:sym typeface="Quattrocento Sans"/>
              </a:rPr>
              <a:t>no modelo de domínio.</a:t>
            </a:r>
            <a:endParaRPr sz="3000" i="0" u="none" strike="noStrike" cap="none" dirty="0">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b="1" i="0" u="none" strike="noStrike" cap="none" dirty="0">
                <a:solidFill>
                  <a:srgbClr val="1C1C1C"/>
                </a:solidFill>
                <a:latin typeface="Quattrocento Sans"/>
                <a:ea typeface="Quattrocento Sans"/>
                <a:cs typeface="Quattrocento Sans"/>
                <a:sym typeface="Quattrocento Sans"/>
              </a:rPr>
              <a:t>Une</a:t>
            </a:r>
            <a:r>
              <a:rPr lang="pt-BR" sz="3000" b="1" i="0" u="none" strike="noStrike" cap="none" dirty="0">
                <a:solidFill>
                  <a:schemeClr val="accent1"/>
                </a:solidFill>
                <a:latin typeface="Quattrocento Sans"/>
                <a:ea typeface="Quattrocento Sans"/>
                <a:cs typeface="Quattrocento Sans"/>
                <a:sym typeface="Quattrocento Sans"/>
              </a:rPr>
              <a:t> </a:t>
            </a:r>
            <a:r>
              <a:rPr lang="pt-BR" sz="3000" i="0" u="none" strike="noStrike" cap="none" dirty="0">
                <a:latin typeface="Quattrocento Sans"/>
                <a:ea typeface="Quattrocento Sans"/>
                <a:cs typeface="Quattrocento Sans"/>
                <a:sym typeface="Quattrocento Sans"/>
              </a:rPr>
              <a:t>as pessoas da equipe do projeto.</a:t>
            </a:r>
            <a:endParaRPr sz="3000" i="0" u="none" strike="noStrike" cap="none" dirty="0">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b="1" i="0" u="none" strike="noStrike" cap="none" dirty="0">
                <a:solidFill>
                  <a:srgbClr val="1C1C1C"/>
                </a:solidFill>
                <a:latin typeface="Quattrocento Sans"/>
                <a:ea typeface="Quattrocento Sans"/>
                <a:cs typeface="Quattrocento Sans"/>
                <a:sym typeface="Quattrocento Sans"/>
              </a:rPr>
              <a:t>Elimina</a:t>
            </a:r>
            <a:r>
              <a:rPr lang="pt-BR" sz="3000" b="1" i="0" u="none" strike="noStrike" cap="none" dirty="0">
                <a:solidFill>
                  <a:schemeClr val="accent1"/>
                </a:solidFill>
                <a:latin typeface="Quattrocento Sans"/>
                <a:ea typeface="Quattrocento Sans"/>
                <a:cs typeface="Quattrocento Sans"/>
                <a:sym typeface="Quattrocento Sans"/>
              </a:rPr>
              <a:t> </a:t>
            </a:r>
            <a:r>
              <a:rPr lang="pt-BR" sz="3000" i="0" u="none" strike="noStrike" cap="none" dirty="0">
                <a:latin typeface="Quattrocento Sans"/>
                <a:ea typeface="Quattrocento Sans"/>
                <a:cs typeface="Quattrocento Sans"/>
                <a:sym typeface="Quattrocento Sans"/>
              </a:rPr>
              <a:t>imprecisões e contradições.</a:t>
            </a:r>
            <a:endParaRPr sz="3000" i="0" u="none" strike="noStrike" cap="none" dirty="0">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b="1" i="0" u="none" strike="noStrike" cap="none" dirty="0">
                <a:solidFill>
                  <a:srgbClr val="1C1C1C"/>
                </a:solidFill>
                <a:latin typeface="Quattrocento Sans"/>
                <a:ea typeface="Quattrocento Sans"/>
                <a:cs typeface="Quattrocento Sans"/>
                <a:sym typeface="Quattrocento Sans"/>
              </a:rPr>
              <a:t>Não</a:t>
            </a:r>
            <a:r>
              <a:rPr lang="pt-BR" sz="3000" b="1" i="0" u="none" strike="noStrike" cap="none" dirty="0">
                <a:solidFill>
                  <a:schemeClr val="accent1"/>
                </a:solidFill>
                <a:latin typeface="Quattrocento Sans"/>
                <a:ea typeface="Quattrocento Sans"/>
                <a:cs typeface="Quattrocento Sans"/>
                <a:sym typeface="Quattrocento Sans"/>
              </a:rPr>
              <a:t> </a:t>
            </a:r>
            <a:r>
              <a:rPr lang="pt-BR" sz="3000" i="0" u="none" strike="noStrike" cap="none" dirty="0">
                <a:latin typeface="Quattrocento Sans"/>
                <a:ea typeface="Quattrocento Sans"/>
                <a:cs typeface="Quattrocento Sans"/>
                <a:sym typeface="Quattrocento Sans"/>
              </a:rPr>
              <a:t>é uma linguagem usada nas </a:t>
            </a:r>
            <a:r>
              <a:rPr lang="pt-BR" sz="3000" b="1" i="0" u="none" strike="noStrike" cap="none" dirty="0">
                <a:solidFill>
                  <a:srgbClr val="1C1C1C"/>
                </a:solidFill>
                <a:latin typeface="Quattrocento Sans"/>
                <a:ea typeface="Quattrocento Sans"/>
                <a:cs typeface="Quattrocento Sans"/>
                <a:sym typeface="Quattrocento Sans"/>
              </a:rPr>
              <a:t>indústrias</a:t>
            </a:r>
            <a:r>
              <a:rPr lang="pt-BR" sz="3000" b="1" i="0" u="none" strike="noStrike" cap="none" dirty="0">
                <a:solidFill>
                  <a:schemeClr val="accent2"/>
                </a:solidFill>
                <a:latin typeface="Quattrocento Sans"/>
                <a:ea typeface="Quattrocento Sans"/>
                <a:cs typeface="Quattrocento Sans"/>
                <a:sym typeface="Quattrocento Sans"/>
              </a:rPr>
              <a:t>.</a:t>
            </a:r>
            <a:endParaRPr sz="3000" b="0" i="0" u="none" strike="noStrike" cap="none" dirty="0">
              <a:solidFill>
                <a:schemeClr val="accent2"/>
              </a:solidFill>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b="1" i="0" u="none" strike="noStrike" cap="none" dirty="0">
                <a:solidFill>
                  <a:srgbClr val="1C1C1C"/>
                </a:solidFill>
                <a:latin typeface="Quattrocento Sans"/>
                <a:ea typeface="Quattrocento Sans"/>
                <a:cs typeface="Quattrocento Sans"/>
                <a:sym typeface="Quattrocento Sans"/>
              </a:rPr>
              <a:t>Não</a:t>
            </a:r>
            <a:r>
              <a:rPr lang="pt-BR" sz="3000" b="1" i="0" u="none" strike="noStrike" cap="none" dirty="0">
                <a:solidFill>
                  <a:schemeClr val="accent1"/>
                </a:solidFill>
                <a:latin typeface="Quattrocento Sans"/>
                <a:ea typeface="Quattrocento Sans"/>
                <a:cs typeface="Quattrocento Sans"/>
                <a:sym typeface="Quattrocento Sans"/>
              </a:rPr>
              <a:t> </a:t>
            </a:r>
            <a:r>
              <a:rPr lang="pt-BR" sz="3000" i="0" u="none" strike="noStrike" cap="none" dirty="0">
                <a:latin typeface="Quattrocento Sans"/>
                <a:ea typeface="Quattrocento Sans"/>
                <a:cs typeface="Quattrocento Sans"/>
                <a:sym typeface="Quattrocento Sans"/>
              </a:rPr>
              <a:t>é uma linguagem de negócios </a:t>
            </a:r>
            <a:r>
              <a:rPr lang="pt-BR" sz="3000" b="1" i="0" u="none" strike="noStrike" cap="none" dirty="0">
                <a:solidFill>
                  <a:srgbClr val="1C1C1C"/>
                </a:solidFill>
                <a:latin typeface="Quattrocento Sans"/>
                <a:ea typeface="Quattrocento Sans"/>
                <a:cs typeface="Quattrocento Sans"/>
                <a:sym typeface="Quattrocento Sans"/>
              </a:rPr>
              <a:t>imposta por especialistas de domínio.</a:t>
            </a:r>
            <a:endParaRPr sz="3000" b="1" i="0" u="none" strike="noStrike" cap="none" dirty="0">
              <a:solidFill>
                <a:srgbClr val="1C1C1C"/>
              </a:solidFill>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b="1" i="0" u="none" strike="noStrike" cap="none" dirty="0">
                <a:solidFill>
                  <a:srgbClr val="1C1C1C"/>
                </a:solidFill>
                <a:latin typeface="Quattrocento Sans"/>
                <a:ea typeface="Quattrocento Sans"/>
                <a:cs typeface="Quattrocento Sans"/>
                <a:sym typeface="Quattrocento Sans"/>
              </a:rPr>
              <a:t>Evolui ao longo do tempo</a:t>
            </a:r>
            <a:r>
              <a:rPr lang="pt-BR" sz="3000" i="0" u="none" strike="noStrike" cap="none" dirty="0">
                <a:latin typeface="Quattrocento Sans"/>
                <a:ea typeface="Quattrocento Sans"/>
                <a:cs typeface="Quattrocento Sans"/>
                <a:sym typeface="Quattrocento Sans"/>
              </a:rPr>
              <a:t>, não é definida inteiramente em uma única reunião.</a:t>
            </a:r>
            <a:endParaRPr sz="3000" i="0" u="none" strike="noStrike" cap="none" dirty="0">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i="0" u="none" strike="noStrike" cap="none" dirty="0">
                <a:latin typeface="Quattrocento Sans"/>
                <a:ea typeface="Quattrocento Sans"/>
                <a:cs typeface="Quattrocento Sans"/>
                <a:sym typeface="Quattrocento Sans"/>
              </a:rPr>
              <a:t>Conceitos que não fazem parte da </a:t>
            </a:r>
            <a:r>
              <a:rPr lang="pt-BR" sz="3000" b="1" i="0" u="none" strike="noStrike" cap="none" dirty="0">
                <a:solidFill>
                  <a:srgbClr val="1C1C1C"/>
                </a:solidFill>
                <a:latin typeface="Quattrocento Sans"/>
                <a:ea typeface="Quattrocento Sans"/>
                <a:cs typeface="Quattrocento Sans"/>
                <a:sym typeface="Quattrocento Sans"/>
              </a:rPr>
              <a:t>Linguagem Ubíqua </a:t>
            </a:r>
            <a:r>
              <a:rPr lang="pt-BR" sz="3000" i="0" u="none" strike="noStrike" cap="none" dirty="0">
                <a:latin typeface="Quattrocento Sans"/>
                <a:ea typeface="Quattrocento Sans"/>
                <a:cs typeface="Quattrocento Sans"/>
                <a:sym typeface="Quattrocento Sans"/>
              </a:rPr>
              <a:t>devem ser rejeitados.</a:t>
            </a:r>
            <a:endParaRPr sz="3000" i="0" u="none" strike="noStrike" cap="none" dirty="0">
              <a:latin typeface="Quattrocento Sans"/>
              <a:ea typeface="Quattrocento Sans"/>
              <a:cs typeface="Quattrocento Sans"/>
              <a:sym typeface="Quattrocento Sans"/>
            </a:endParaRPr>
          </a:p>
        </p:txBody>
      </p:sp>
      <p:sp>
        <p:nvSpPr>
          <p:cNvPr id="313" name="Shape 313"/>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UBIQUITOUS LANGUAGE</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2A72C709-9EA1-4D4F-87B8-CACD3CD909BE}"/>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7"/>
        <p:cNvGrpSpPr/>
        <p:nvPr/>
      </p:nvGrpSpPr>
      <p:grpSpPr>
        <a:xfrm>
          <a:off x="0" y="0"/>
          <a:ext cx="0" cy="0"/>
          <a:chOff x="0" y="0"/>
          <a:chExt cx="0" cy="0"/>
        </a:xfrm>
      </p:grpSpPr>
      <p:cxnSp>
        <p:nvCxnSpPr>
          <p:cNvPr id="319" name="Shape 319"/>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322" name="Shape 322"/>
          <p:cNvSpPr txBox="1"/>
          <p:nvPr/>
        </p:nvSpPr>
        <p:spPr>
          <a:xfrm>
            <a:off x="250200" y="1516050"/>
            <a:ext cx="11691600" cy="3825900"/>
          </a:xfrm>
          <a:prstGeom prst="rect">
            <a:avLst/>
          </a:prstGeom>
          <a:noFill/>
          <a:ln>
            <a:noFill/>
          </a:ln>
        </p:spPr>
        <p:txBody>
          <a:bodyPr spcFirstLastPara="1" wrap="square" lIns="91425" tIns="91425" rIns="91425" bIns="91425" anchor="t" anchorCtr="0">
            <a:noAutofit/>
          </a:bodyPr>
          <a:lstStyle/>
          <a:p>
            <a:pPr marL="457200" marR="0" lvl="0" indent="-419100" algn="l" rtl="0">
              <a:lnSpc>
                <a:spcPct val="100000"/>
              </a:lnSpc>
              <a:spcBef>
                <a:spcPts val="0"/>
              </a:spcBef>
              <a:spcAft>
                <a:spcPts val="0"/>
              </a:spcAft>
              <a:buClr>
                <a:schemeClr val="accent2"/>
              </a:buClr>
              <a:buSzPts val="3000"/>
              <a:buFont typeface="Quattrocento Sans"/>
              <a:buChar char="-"/>
            </a:pPr>
            <a:r>
              <a:rPr lang="pt-BR" sz="3000" i="0" u="none" strike="noStrike" cap="none" dirty="0">
                <a:latin typeface="Quattrocento Sans"/>
                <a:ea typeface="Quattrocento Sans"/>
                <a:cs typeface="Quattrocento Sans"/>
                <a:sym typeface="Quattrocento Sans"/>
              </a:rPr>
              <a:t>A falta de uma linguagem comum, gerando </a:t>
            </a:r>
            <a:r>
              <a:rPr lang="pt-BR" sz="3000" b="1" i="0" u="none" strike="noStrike" cap="none" dirty="0">
                <a:solidFill>
                  <a:srgbClr val="1C1C1C"/>
                </a:solidFill>
                <a:latin typeface="Quattrocento Sans"/>
                <a:ea typeface="Quattrocento Sans"/>
                <a:cs typeface="Quattrocento Sans"/>
                <a:sym typeface="Quattrocento Sans"/>
              </a:rPr>
              <a:t>“traduções”.</a:t>
            </a:r>
            <a:endParaRPr sz="3000" b="1" i="0" u="none" strike="noStrike" cap="none" dirty="0">
              <a:solidFill>
                <a:srgbClr val="1C1C1C"/>
              </a:solidFill>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i="0" u="none" strike="noStrike" cap="none" dirty="0">
                <a:latin typeface="Quattrocento Sans"/>
                <a:ea typeface="Quattrocento Sans"/>
                <a:cs typeface="Quattrocento Sans"/>
                <a:sym typeface="Quattrocento Sans"/>
              </a:rPr>
              <a:t>Membros da equipe usando </a:t>
            </a:r>
            <a:r>
              <a:rPr lang="pt-BR" sz="3000" b="1" i="0" u="none" strike="noStrike" cap="none" dirty="0">
                <a:solidFill>
                  <a:srgbClr val="1C1C1C"/>
                </a:solidFill>
                <a:latin typeface="Quattrocento Sans"/>
                <a:ea typeface="Quattrocento Sans"/>
                <a:cs typeface="Quattrocento Sans"/>
                <a:sym typeface="Quattrocento Sans"/>
              </a:rPr>
              <a:t>termos de maneira diferente</a:t>
            </a:r>
            <a:r>
              <a:rPr lang="pt-BR" sz="3000" i="0" u="none" strike="noStrike" cap="none" dirty="0">
                <a:solidFill>
                  <a:srgbClr val="1C1C1C"/>
                </a:solidFill>
                <a:latin typeface="Quattrocento Sans"/>
                <a:ea typeface="Quattrocento Sans"/>
                <a:cs typeface="Quattrocento Sans"/>
                <a:sym typeface="Quattrocento Sans"/>
              </a:rPr>
              <a:t> </a:t>
            </a:r>
            <a:r>
              <a:rPr lang="pt-BR" sz="3000" i="0" u="none" strike="noStrike" cap="none" dirty="0">
                <a:latin typeface="Quattrocento Sans"/>
                <a:ea typeface="Quattrocento Sans"/>
                <a:cs typeface="Quattrocento Sans"/>
                <a:sym typeface="Quattrocento Sans"/>
              </a:rPr>
              <a:t>sem perceber, por falta de um idioma comum.</a:t>
            </a:r>
            <a:endParaRPr sz="3000" i="0" u="none" strike="noStrike" cap="none" dirty="0">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i="0" u="none" strike="noStrike" cap="none" dirty="0">
                <a:latin typeface="Quattrocento Sans"/>
                <a:ea typeface="Quattrocento Sans"/>
                <a:cs typeface="Quattrocento Sans"/>
                <a:sym typeface="Quattrocento Sans"/>
              </a:rPr>
              <a:t>Comunicação</a:t>
            </a:r>
            <a:r>
              <a:rPr lang="pt-BR" sz="3000" b="1" i="0" u="none" strike="noStrike" cap="none" dirty="0">
                <a:solidFill>
                  <a:schemeClr val="accent2"/>
                </a:solidFill>
                <a:latin typeface="Quattrocento Sans"/>
                <a:ea typeface="Quattrocento Sans"/>
                <a:cs typeface="Quattrocento Sans"/>
                <a:sym typeface="Quattrocento Sans"/>
              </a:rPr>
              <a:t> </a:t>
            </a:r>
            <a:r>
              <a:rPr lang="pt-BR" sz="3000" b="1" i="0" u="none" strike="noStrike" cap="none" dirty="0">
                <a:solidFill>
                  <a:srgbClr val="1C1C1C"/>
                </a:solidFill>
                <a:latin typeface="Quattrocento Sans"/>
                <a:ea typeface="Quattrocento Sans"/>
                <a:cs typeface="Quattrocento Sans"/>
                <a:sym typeface="Quattrocento Sans"/>
              </a:rPr>
              <a:t>sem usar a linguagem ubíqua</a:t>
            </a:r>
            <a:r>
              <a:rPr lang="pt-BR" sz="3000" i="0" u="none" strike="noStrike" cap="none" dirty="0">
                <a:latin typeface="Quattrocento Sans"/>
                <a:ea typeface="Quattrocento Sans"/>
                <a:cs typeface="Quattrocento Sans"/>
                <a:sym typeface="Quattrocento Sans"/>
              </a:rPr>
              <a:t>, mesmo que ela exista.</a:t>
            </a:r>
            <a:endParaRPr sz="3000" i="0" u="none" strike="noStrike" cap="none" dirty="0">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i="0" u="none" strike="noStrike" cap="none" dirty="0">
                <a:latin typeface="Quattrocento Sans"/>
                <a:ea typeface="Quattrocento Sans"/>
                <a:cs typeface="Quattrocento Sans"/>
                <a:sym typeface="Quattrocento Sans"/>
              </a:rPr>
              <a:t>Criação de abstração pela equipe técnica.</a:t>
            </a:r>
            <a:endParaRPr sz="3000" i="0" u="none" strike="noStrike" cap="none" dirty="0">
              <a:latin typeface="Quattrocento Sans"/>
              <a:ea typeface="Quattrocento Sans"/>
              <a:cs typeface="Quattrocento Sans"/>
              <a:sym typeface="Quattrocento Sans"/>
            </a:endParaRPr>
          </a:p>
          <a:p>
            <a:pPr marL="457200" marR="0" lvl="0" indent="-419100" algn="l" rtl="0">
              <a:lnSpc>
                <a:spcPct val="100000"/>
              </a:lnSpc>
              <a:spcBef>
                <a:spcPts val="0"/>
              </a:spcBef>
              <a:spcAft>
                <a:spcPts val="0"/>
              </a:spcAft>
              <a:buClr>
                <a:schemeClr val="accent2"/>
              </a:buClr>
              <a:buSzPts val="3000"/>
              <a:buFont typeface="Quattrocento Sans"/>
              <a:buChar char="-"/>
            </a:pPr>
            <a:r>
              <a:rPr lang="pt-BR" sz="3000" i="0" u="none" strike="noStrike" cap="none" dirty="0">
                <a:latin typeface="Quattrocento Sans"/>
                <a:ea typeface="Quattrocento Sans"/>
                <a:cs typeface="Quattrocento Sans"/>
                <a:sym typeface="Quattrocento Sans"/>
              </a:rPr>
              <a:t>Equipe técnica desconsiderando a participação de especialistas de domínio, mas quem poderá validar o modelo ?.</a:t>
            </a:r>
            <a:endParaRPr sz="3000" i="0" u="none" strike="noStrike" cap="none" dirty="0">
              <a:latin typeface="Quattrocento Sans"/>
              <a:ea typeface="Quattrocento Sans"/>
              <a:cs typeface="Quattrocento Sans"/>
              <a:sym typeface="Quattrocento Sans"/>
            </a:endParaRPr>
          </a:p>
        </p:txBody>
      </p:sp>
      <p:sp>
        <p:nvSpPr>
          <p:cNvPr id="323" name="Shape 323"/>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UBIQUITOUS LANGUAGE</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0E4FC3E7-2F0B-4693-AD1D-DFA81DFDDE38}"/>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7"/>
        <p:cNvGrpSpPr/>
        <p:nvPr/>
      </p:nvGrpSpPr>
      <p:grpSpPr>
        <a:xfrm>
          <a:off x="0" y="0"/>
          <a:ext cx="0" cy="0"/>
          <a:chOff x="0" y="0"/>
          <a:chExt cx="0" cy="0"/>
        </a:xfrm>
      </p:grpSpPr>
      <p:cxnSp>
        <p:nvCxnSpPr>
          <p:cNvPr id="329" name="Shape 329"/>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332" name="Shape 332"/>
          <p:cNvSpPr txBox="1"/>
          <p:nvPr/>
        </p:nvSpPr>
        <p:spPr>
          <a:xfrm>
            <a:off x="770400" y="2211303"/>
            <a:ext cx="10651200" cy="243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pt-BR" sz="7200" b="1" i="0" u="none" strike="noStrike" cap="none" dirty="0">
                <a:solidFill>
                  <a:srgbClr val="1C1C1C"/>
                </a:solidFill>
                <a:latin typeface="Quattrocento Sans"/>
                <a:ea typeface="Quattrocento Sans"/>
                <a:cs typeface="Quattrocento Sans"/>
                <a:sym typeface="Quattrocento Sans"/>
              </a:rPr>
              <a:t>Developing the </a:t>
            </a:r>
            <a:endParaRPr sz="7200" b="1" i="0" u="none" strike="noStrike" cap="none" dirty="0">
              <a:solidFill>
                <a:srgbClr val="1C1C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7200"/>
              <a:buFont typeface="Arial"/>
              <a:buNone/>
            </a:pPr>
            <a:r>
              <a:rPr lang="pt-BR" sz="7200" b="1" i="0" u="none" strike="noStrike" cap="none" dirty="0">
                <a:solidFill>
                  <a:srgbClr val="1C1C1C"/>
                </a:solidFill>
                <a:latin typeface="Quattrocento Sans"/>
                <a:ea typeface="Quattrocento Sans"/>
                <a:cs typeface="Quattrocento Sans"/>
                <a:sym typeface="Quattrocento Sans"/>
              </a:rPr>
              <a:t>Ubiquitous Language</a:t>
            </a:r>
            <a:endParaRPr sz="7200" b="1" i="0" u="none" strike="noStrike" cap="none" dirty="0">
              <a:solidFill>
                <a:srgbClr val="1C1C1C"/>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5D51CF05-3841-4713-B7CD-88172B1744D2}"/>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3">
            <a:alphaModFix/>
          </a:blip>
          <a:srcRect/>
          <a:stretch/>
        </p:blipFill>
        <p:spPr>
          <a:xfrm>
            <a:off x="0" y="0"/>
            <a:ext cx="12191990"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6"/>
        <p:cNvGrpSpPr/>
        <p:nvPr/>
      </p:nvGrpSpPr>
      <p:grpSpPr>
        <a:xfrm>
          <a:off x="0" y="0"/>
          <a:ext cx="0" cy="0"/>
          <a:chOff x="0" y="0"/>
          <a:chExt cx="0" cy="0"/>
        </a:xfrm>
      </p:grpSpPr>
      <p:pic>
        <p:nvPicPr>
          <p:cNvPr id="337" name="Shape 337"/>
          <p:cNvPicPr preferRelativeResize="0"/>
          <p:nvPr/>
        </p:nvPicPr>
        <p:blipFill rotWithShape="1">
          <a:blip r:embed="rId3">
            <a:alphaModFix/>
          </a:blip>
          <a:srcRect/>
          <a:stretch/>
        </p:blipFill>
        <p:spPr>
          <a:xfrm>
            <a:off x="0" y="-1051187"/>
            <a:ext cx="12859050" cy="8960373"/>
          </a:xfrm>
          <a:prstGeom prst="rect">
            <a:avLst/>
          </a:prstGeom>
          <a:noFill/>
          <a:ln>
            <a:noFill/>
          </a:ln>
        </p:spPr>
      </p:pic>
      <p:sp>
        <p:nvSpPr>
          <p:cNvPr id="338" name="Shape 338"/>
          <p:cNvSpPr/>
          <p:nvPr/>
        </p:nvSpPr>
        <p:spPr>
          <a:xfrm>
            <a:off x="0" y="416900"/>
            <a:ext cx="6399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a:solidFill>
                  <a:srgbClr val="FFFFFF"/>
                </a:solidFill>
                <a:latin typeface="Quattrocento Sans"/>
                <a:ea typeface="Quattrocento Sans"/>
                <a:cs typeface="Quattrocento Sans"/>
                <a:sym typeface="Quattrocento Sans"/>
              </a:rPr>
              <a:t>DRAW</a:t>
            </a:r>
            <a:endParaRPr sz="4800" b="1" i="0" u="none" strike="noStrike" cap="none" dirty="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2"/>
        <p:cNvGrpSpPr/>
        <p:nvPr/>
      </p:nvGrpSpPr>
      <p:grpSpPr>
        <a:xfrm>
          <a:off x="0" y="0"/>
          <a:ext cx="0" cy="0"/>
          <a:chOff x="0" y="0"/>
          <a:chExt cx="0" cy="0"/>
        </a:xfrm>
      </p:grpSpPr>
      <p:pic>
        <p:nvPicPr>
          <p:cNvPr id="343" name="Shape 343"/>
          <p:cNvPicPr preferRelativeResize="0"/>
          <p:nvPr/>
        </p:nvPicPr>
        <p:blipFill rotWithShape="1">
          <a:blip r:embed="rId3">
            <a:alphaModFix/>
          </a:blip>
          <a:srcRect/>
          <a:stretch/>
        </p:blipFill>
        <p:spPr>
          <a:xfrm>
            <a:off x="0" y="0"/>
            <a:ext cx="13698550" cy="7712625"/>
          </a:xfrm>
          <a:prstGeom prst="rect">
            <a:avLst/>
          </a:prstGeom>
          <a:noFill/>
          <a:ln>
            <a:noFill/>
          </a:ln>
        </p:spPr>
      </p:pic>
      <p:sp>
        <p:nvSpPr>
          <p:cNvPr id="344" name="Shape 344"/>
          <p:cNvSpPr/>
          <p:nvPr/>
        </p:nvSpPr>
        <p:spPr>
          <a:xfrm>
            <a:off x="0" y="562800"/>
            <a:ext cx="6399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a:solidFill>
                  <a:srgbClr val="FFFFFF"/>
                </a:solidFill>
                <a:latin typeface="Quattrocento Sans"/>
                <a:ea typeface="Quattrocento Sans"/>
                <a:cs typeface="Quattrocento Sans"/>
                <a:sym typeface="Quattrocento Sans"/>
              </a:rPr>
              <a:t>GLOSSARY</a:t>
            </a:r>
            <a:endParaRPr sz="4800" b="1"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8"/>
        <p:cNvGrpSpPr/>
        <p:nvPr/>
      </p:nvGrpSpPr>
      <p:grpSpPr>
        <a:xfrm>
          <a:off x="0" y="0"/>
          <a:ext cx="0" cy="0"/>
          <a:chOff x="0" y="0"/>
          <a:chExt cx="0" cy="0"/>
        </a:xfrm>
      </p:grpSpPr>
      <p:pic>
        <p:nvPicPr>
          <p:cNvPr id="349" name="Shape 349"/>
          <p:cNvPicPr preferRelativeResize="0"/>
          <p:nvPr/>
        </p:nvPicPr>
        <p:blipFill rotWithShape="1">
          <a:blip r:embed="rId3">
            <a:alphaModFix/>
          </a:blip>
          <a:srcRect/>
          <a:stretch/>
        </p:blipFill>
        <p:spPr>
          <a:xfrm>
            <a:off x="0" y="0"/>
            <a:ext cx="12727225" cy="7022599"/>
          </a:xfrm>
          <a:prstGeom prst="rect">
            <a:avLst/>
          </a:prstGeom>
          <a:noFill/>
          <a:ln>
            <a:noFill/>
          </a:ln>
        </p:spPr>
      </p:pic>
      <p:sp>
        <p:nvSpPr>
          <p:cNvPr id="350" name="Shape 350"/>
          <p:cNvSpPr/>
          <p:nvPr/>
        </p:nvSpPr>
        <p:spPr>
          <a:xfrm>
            <a:off x="0" y="562800"/>
            <a:ext cx="6399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a:solidFill>
                  <a:srgbClr val="FFFFFF"/>
                </a:solidFill>
                <a:latin typeface="Quattrocento Sans"/>
                <a:ea typeface="Quattrocento Sans"/>
                <a:cs typeface="Quattrocento Sans"/>
                <a:sym typeface="Quattrocento Sans"/>
              </a:rPr>
              <a:t>EVENT STORMING</a:t>
            </a:r>
            <a:endParaRPr sz="4800" b="1"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4"/>
        <p:cNvGrpSpPr/>
        <p:nvPr/>
      </p:nvGrpSpPr>
      <p:grpSpPr>
        <a:xfrm>
          <a:off x="0" y="0"/>
          <a:ext cx="0" cy="0"/>
          <a:chOff x="0" y="0"/>
          <a:chExt cx="0" cy="0"/>
        </a:xfrm>
      </p:grpSpPr>
      <p:pic>
        <p:nvPicPr>
          <p:cNvPr id="355" name="Shape 355"/>
          <p:cNvPicPr preferRelativeResize="0"/>
          <p:nvPr/>
        </p:nvPicPr>
        <p:blipFill rotWithShape="1">
          <a:blip r:embed="rId3">
            <a:alphaModFix/>
          </a:blip>
          <a:srcRect/>
          <a:stretch/>
        </p:blipFill>
        <p:spPr>
          <a:xfrm>
            <a:off x="7" y="0"/>
            <a:ext cx="12192001" cy="8009775"/>
          </a:xfrm>
          <a:prstGeom prst="rect">
            <a:avLst/>
          </a:prstGeom>
          <a:noFill/>
          <a:ln>
            <a:noFill/>
          </a:ln>
        </p:spPr>
      </p:pic>
      <p:sp>
        <p:nvSpPr>
          <p:cNvPr id="356" name="Shape 356"/>
          <p:cNvSpPr/>
          <p:nvPr/>
        </p:nvSpPr>
        <p:spPr>
          <a:xfrm>
            <a:off x="0" y="562800"/>
            <a:ext cx="6399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a:solidFill>
                  <a:srgbClr val="FFFFFF"/>
                </a:solidFill>
                <a:latin typeface="Quattrocento Sans"/>
                <a:ea typeface="Quattrocento Sans"/>
                <a:cs typeface="Quattrocento Sans"/>
                <a:sym typeface="Quattrocento Sans"/>
              </a:rPr>
              <a:t>TIME FOR REVIEW</a:t>
            </a:r>
            <a:endParaRPr sz="4800" b="1"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0"/>
        <p:cNvGrpSpPr/>
        <p:nvPr/>
      </p:nvGrpSpPr>
      <p:grpSpPr>
        <a:xfrm>
          <a:off x="0" y="0"/>
          <a:ext cx="0" cy="0"/>
          <a:chOff x="0" y="0"/>
          <a:chExt cx="0" cy="0"/>
        </a:xfrm>
      </p:grpSpPr>
      <p:cxnSp>
        <p:nvCxnSpPr>
          <p:cNvPr id="362" name="Shape 36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365" name="Shape 365"/>
          <p:cNvSpPr txBox="1"/>
          <p:nvPr/>
        </p:nvSpPr>
        <p:spPr>
          <a:xfrm>
            <a:off x="352950" y="1993375"/>
            <a:ext cx="11486100" cy="437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1" i="0" u="none" strike="noStrike" cap="none" dirty="0">
                <a:solidFill>
                  <a:srgbClr val="1C1C1C"/>
                </a:solidFill>
                <a:latin typeface="Quattrocento Sans"/>
                <a:ea typeface="Quattrocento Sans"/>
                <a:cs typeface="Quattrocento Sans"/>
                <a:sym typeface="Quattrocento Sans"/>
              </a:rPr>
              <a:t>“O código é a expressão permanente da Ubiquitous Language, </a:t>
            </a:r>
            <a:r>
              <a:rPr lang="pt-BR" sz="3600" i="0" u="none" strike="sngStrike" cap="none" dirty="0">
                <a:solidFill>
                  <a:srgbClr val="1C1C1C"/>
                </a:solidFill>
                <a:latin typeface="Quattrocento Sans"/>
                <a:ea typeface="Quattrocento Sans"/>
                <a:cs typeface="Quattrocento Sans"/>
                <a:sym typeface="Quattrocento Sans"/>
              </a:rPr>
              <a:t>esteja preparado para abandonar desenhos, glossários e outras documentações que serão difíceis de manter atualizadas</a:t>
            </a:r>
            <a:r>
              <a:rPr lang="pt-BR" sz="3600" i="0" u="none" strike="noStrike" cap="none" dirty="0">
                <a:solidFill>
                  <a:srgbClr val="1C1C1C"/>
                </a:solidFill>
                <a:latin typeface="Quattrocento Sans"/>
                <a:ea typeface="Quattrocento Sans"/>
                <a:cs typeface="Quattrocento Sans"/>
                <a:sym typeface="Quattrocento Sans"/>
              </a:rPr>
              <a:t>.</a:t>
            </a:r>
            <a:r>
              <a:rPr lang="pt-BR" sz="3600" b="1" i="0" u="none" strike="noStrike" cap="none" dirty="0">
                <a:solidFill>
                  <a:srgbClr val="1C1C1C"/>
                </a:solidFill>
                <a:latin typeface="Quattrocento Sans"/>
                <a:ea typeface="Quattrocento Sans"/>
                <a:cs typeface="Quattrocento Sans"/>
                <a:sym typeface="Quattrocento Sans"/>
              </a:rPr>
              <a:t>” </a:t>
            </a:r>
            <a:endParaRPr sz="3600" b="1" i="0" u="none" strike="noStrike" cap="none" dirty="0">
              <a:solidFill>
                <a:srgbClr val="1C1C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3600"/>
              <a:buFont typeface="Arial"/>
              <a:buNone/>
            </a:pPr>
            <a:br>
              <a:rPr lang="pt-BR" sz="3600" b="1" i="0" u="none" strike="noStrike" cap="none" dirty="0">
                <a:latin typeface="Quattrocento Sans"/>
                <a:ea typeface="Quattrocento Sans"/>
                <a:cs typeface="Quattrocento Sans"/>
                <a:sym typeface="Quattrocento Sans"/>
              </a:rPr>
            </a:br>
            <a:r>
              <a:rPr lang="pt-BR" sz="3600" b="1" i="0" u="none" strike="noStrike" cap="none" dirty="0">
                <a:latin typeface="Quattrocento Sans"/>
                <a:ea typeface="Quattrocento Sans"/>
                <a:cs typeface="Quattrocento Sans"/>
                <a:sym typeface="Quattrocento Sans"/>
              </a:rPr>
              <a:t>Vaughn Vernon</a:t>
            </a:r>
            <a:endParaRPr sz="3600" b="1" i="0" u="none" strike="noStrike" cap="none" dirty="0">
              <a:latin typeface="Quattrocento Sans"/>
              <a:ea typeface="Quattrocento Sans"/>
              <a:cs typeface="Quattrocento Sans"/>
              <a:sym typeface="Quattrocento Sans"/>
            </a:endParaRPr>
          </a:p>
        </p:txBody>
      </p:sp>
      <p:sp>
        <p:nvSpPr>
          <p:cNvPr id="366" name="Shape 366"/>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UBIQUITOUS LANGUAGE</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246C56C4-5126-49FF-BF11-714C909443D6}"/>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0"/>
        <p:cNvGrpSpPr/>
        <p:nvPr/>
      </p:nvGrpSpPr>
      <p:grpSpPr>
        <a:xfrm>
          <a:off x="0" y="0"/>
          <a:ext cx="0" cy="0"/>
          <a:chOff x="0" y="0"/>
          <a:chExt cx="0" cy="0"/>
        </a:xfrm>
      </p:grpSpPr>
      <p:pic>
        <p:nvPicPr>
          <p:cNvPr id="371" name="Shape 371"/>
          <p:cNvPicPr preferRelativeResize="0"/>
          <p:nvPr/>
        </p:nvPicPr>
        <p:blipFill rotWithShape="1">
          <a:blip r:embed="rId3">
            <a:alphaModFix/>
          </a:blip>
          <a:srcRect/>
          <a:stretch/>
        </p:blipFill>
        <p:spPr>
          <a:xfrm>
            <a:off x="0" y="0"/>
            <a:ext cx="12192000" cy="8635988"/>
          </a:xfrm>
          <a:prstGeom prst="rect">
            <a:avLst/>
          </a:prstGeom>
          <a:noFill/>
          <a:ln>
            <a:noFill/>
          </a:ln>
        </p:spPr>
      </p:pic>
      <p:sp>
        <p:nvSpPr>
          <p:cNvPr id="372" name="Shape 372"/>
          <p:cNvSpPr/>
          <p:nvPr/>
        </p:nvSpPr>
        <p:spPr>
          <a:xfrm>
            <a:off x="0" y="562800"/>
            <a:ext cx="7800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dirty="0">
                <a:solidFill>
                  <a:srgbClr val="FFFFFF"/>
                </a:solidFill>
                <a:latin typeface="Quattrocento Sans"/>
                <a:ea typeface="Quattrocento Sans"/>
                <a:cs typeface="Quattrocento Sans"/>
                <a:sym typeface="Quattrocento Sans"/>
              </a:rPr>
              <a:t>EXEMPLO VIAGEM 2016</a:t>
            </a:r>
            <a:endParaRPr sz="4800" b="1" i="0" u="none" strike="noStrike" cap="none" dirty="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6"/>
        <p:cNvGrpSpPr/>
        <p:nvPr/>
      </p:nvGrpSpPr>
      <p:grpSpPr>
        <a:xfrm>
          <a:off x="0" y="0"/>
          <a:ext cx="0" cy="0"/>
          <a:chOff x="0" y="0"/>
          <a:chExt cx="0" cy="0"/>
        </a:xfrm>
      </p:grpSpPr>
      <p:cxnSp>
        <p:nvCxnSpPr>
          <p:cNvPr id="378" name="Shape 378"/>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381" name="Shape 381"/>
          <p:cNvSpPr txBox="1"/>
          <p:nvPr/>
        </p:nvSpPr>
        <p:spPr>
          <a:xfrm>
            <a:off x="770400" y="2594544"/>
            <a:ext cx="10651200" cy="166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pt-BR" sz="7200" b="1" i="0" u="none" strike="noStrike" cap="none" dirty="0">
                <a:solidFill>
                  <a:srgbClr val="1C1C1C"/>
                </a:solidFill>
                <a:latin typeface="Quattrocento Sans"/>
                <a:ea typeface="Quattrocento Sans"/>
                <a:cs typeface="Quattrocento Sans"/>
                <a:sym typeface="Quattrocento Sans"/>
              </a:rPr>
              <a:t>CONTEXT MAPS</a:t>
            </a:r>
            <a:endParaRPr sz="7200" b="1" i="0" u="none" strike="noStrike" cap="none" dirty="0">
              <a:solidFill>
                <a:srgbClr val="1C1C1C"/>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7261B8FB-5430-4F7F-BF77-555433FD4CDB}"/>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5"/>
        <p:cNvGrpSpPr/>
        <p:nvPr/>
      </p:nvGrpSpPr>
      <p:grpSpPr>
        <a:xfrm>
          <a:off x="0" y="0"/>
          <a:ext cx="0" cy="0"/>
          <a:chOff x="0" y="0"/>
          <a:chExt cx="0" cy="0"/>
        </a:xfrm>
      </p:grpSpPr>
      <p:cxnSp>
        <p:nvCxnSpPr>
          <p:cNvPr id="387" name="Shape 387"/>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390" name="Shape 39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CONTEXT MAPS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391" name="Shape 391"/>
          <p:cNvPicPr preferRelativeResize="0"/>
          <p:nvPr/>
        </p:nvPicPr>
        <p:blipFill rotWithShape="1">
          <a:blip r:embed="rId3">
            <a:alphaModFix/>
          </a:blip>
          <a:srcRect/>
          <a:stretch/>
        </p:blipFill>
        <p:spPr>
          <a:xfrm>
            <a:off x="3657600" y="1562092"/>
            <a:ext cx="4876800" cy="3733800"/>
          </a:xfrm>
          <a:prstGeom prst="rect">
            <a:avLst/>
          </a:prstGeom>
          <a:noFill/>
          <a:ln>
            <a:noFill/>
          </a:ln>
        </p:spPr>
      </p:pic>
      <p:pic>
        <p:nvPicPr>
          <p:cNvPr id="8" name="Shape 126">
            <a:extLst>
              <a:ext uri="{FF2B5EF4-FFF2-40B4-BE49-F238E27FC236}">
                <a16:creationId xmlns:a16="http://schemas.microsoft.com/office/drawing/2014/main" id="{C7867B5C-C94F-49B5-A19F-E7B4E5C5F835}"/>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5"/>
        <p:cNvGrpSpPr/>
        <p:nvPr/>
      </p:nvGrpSpPr>
      <p:grpSpPr>
        <a:xfrm>
          <a:off x="0" y="0"/>
          <a:ext cx="0" cy="0"/>
          <a:chOff x="0" y="0"/>
          <a:chExt cx="0" cy="0"/>
        </a:xfrm>
      </p:grpSpPr>
      <p:cxnSp>
        <p:nvCxnSpPr>
          <p:cNvPr id="397" name="Shape 397"/>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400" name="Shape 400"/>
          <p:cNvSpPr txBox="1"/>
          <p:nvPr/>
        </p:nvSpPr>
        <p:spPr>
          <a:xfrm>
            <a:off x="770400" y="2033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Shared Kernel</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401" name="Shape 401"/>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CONTEXT MAPS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402" name="Shape 402"/>
          <p:cNvPicPr preferRelativeResize="0"/>
          <p:nvPr/>
        </p:nvPicPr>
        <p:blipFill rotWithShape="1">
          <a:blip r:embed="rId3">
            <a:alphaModFix/>
          </a:blip>
          <a:srcRect/>
          <a:stretch/>
        </p:blipFill>
        <p:spPr>
          <a:xfrm>
            <a:off x="4638675" y="3696999"/>
            <a:ext cx="2914650" cy="1485900"/>
          </a:xfrm>
          <a:prstGeom prst="rect">
            <a:avLst/>
          </a:prstGeom>
          <a:noFill/>
          <a:ln>
            <a:noFill/>
          </a:ln>
        </p:spPr>
      </p:pic>
      <p:pic>
        <p:nvPicPr>
          <p:cNvPr id="9" name="Shape 126">
            <a:extLst>
              <a:ext uri="{FF2B5EF4-FFF2-40B4-BE49-F238E27FC236}">
                <a16:creationId xmlns:a16="http://schemas.microsoft.com/office/drawing/2014/main" id="{F95B6DF8-60BF-4475-A69C-6FB58108C5E6}"/>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6"/>
        <p:cNvGrpSpPr/>
        <p:nvPr/>
      </p:nvGrpSpPr>
      <p:grpSpPr>
        <a:xfrm>
          <a:off x="0" y="0"/>
          <a:ext cx="0" cy="0"/>
          <a:chOff x="0" y="0"/>
          <a:chExt cx="0" cy="0"/>
        </a:xfrm>
      </p:grpSpPr>
      <p:cxnSp>
        <p:nvCxnSpPr>
          <p:cNvPr id="408" name="Shape 408"/>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411" name="Shape 411"/>
          <p:cNvSpPr txBox="1"/>
          <p:nvPr/>
        </p:nvSpPr>
        <p:spPr>
          <a:xfrm>
            <a:off x="770400" y="21098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Customer / Supplier</a:t>
            </a:r>
            <a:endParaRPr sz="9600" b="1" i="0" u="none" strike="noStrike" cap="none" dirty="0">
              <a:solidFill>
                <a:srgbClr val="1C1C1C"/>
              </a:solidFill>
              <a:latin typeface="Quattrocento Sans"/>
              <a:ea typeface="Quattrocento Sans"/>
              <a:cs typeface="Quattrocento Sans"/>
              <a:sym typeface="Quattrocento Sans"/>
            </a:endParaRPr>
          </a:p>
        </p:txBody>
      </p:sp>
      <p:sp>
        <p:nvSpPr>
          <p:cNvPr id="412" name="Shape 412"/>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CONTEXT MAPS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413" name="Shape 413"/>
          <p:cNvPicPr preferRelativeResize="0"/>
          <p:nvPr/>
        </p:nvPicPr>
        <p:blipFill rotWithShape="1">
          <a:blip r:embed="rId3">
            <a:alphaModFix/>
          </a:blip>
          <a:srcRect/>
          <a:stretch/>
        </p:blipFill>
        <p:spPr>
          <a:xfrm>
            <a:off x="3035363" y="3580774"/>
            <a:ext cx="4600575" cy="2076450"/>
          </a:xfrm>
          <a:prstGeom prst="rect">
            <a:avLst/>
          </a:prstGeom>
          <a:noFill/>
          <a:ln>
            <a:noFill/>
          </a:ln>
        </p:spPr>
      </p:pic>
      <p:pic>
        <p:nvPicPr>
          <p:cNvPr id="9" name="Shape 126">
            <a:extLst>
              <a:ext uri="{FF2B5EF4-FFF2-40B4-BE49-F238E27FC236}">
                <a16:creationId xmlns:a16="http://schemas.microsoft.com/office/drawing/2014/main" id="{620D0EDF-1AA8-4009-BEE6-6AAC1C94D661}"/>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
        <p:cNvGrpSpPr/>
        <p:nvPr/>
      </p:nvGrpSpPr>
      <p:grpSpPr>
        <a:xfrm>
          <a:off x="0" y="0"/>
          <a:ext cx="0" cy="0"/>
          <a:chOff x="0" y="0"/>
          <a:chExt cx="0" cy="0"/>
        </a:xfrm>
      </p:grpSpPr>
      <p:cxnSp>
        <p:nvCxnSpPr>
          <p:cNvPr id="48" name="Shape 48"/>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1" name="Shape 51"/>
          <p:cNvSpPr txBox="1"/>
          <p:nvPr/>
        </p:nvSpPr>
        <p:spPr>
          <a:xfrm>
            <a:off x="770400" y="2250900"/>
            <a:ext cx="10651200" cy="23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i="0" u="none" strike="noStrike" cap="none" dirty="0">
                <a:solidFill>
                  <a:srgbClr val="111111"/>
                </a:solidFill>
                <a:latin typeface="Quattrocento Sans"/>
                <a:ea typeface="Quattrocento Sans"/>
                <a:cs typeface="Quattrocento Sans"/>
                <a:sym typeface="Quattrocento Sans"/>
              </a:rPr>
              <a:t>Software development </a:t>
            </a:r>
            <a:endParaRPr sz="6000" i="0" u="none" strike="noStrike" cap="none" dirty="0">
              <a:solidFill>
                <a:srgbClr val="11111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6000"/>
              <a:buFont typeface="Arial"/>
              <a:buNone/>
            </a:pPr>
            <a:r>
              <a:rPr lang="pt-BR" sz="6000" i="0" u="none" strike="noStrike" cap="none" dirty="0">
                <a:solidFill>
                  <a:srgbClr val="111111"/>
                </a:solidFill>
                <a:latin typeface="Quattrocento Sans"/>
                <a:ea typeface="Quattrocento Sans"/>
                <a:cs typeface="Quattrocento Sans"/>
                <a:sym typeface="Quattrocento Sans"/>
              </a:rPr>
              <a:t>in the </a:t>
            </a:r>
            <a:r>
              <a:rPr lang="pt-BR" sz="6000" b="1" i="0" u="none" strike="noStrike" cap="none" dirty="0">
                <a:solidFill>
                  <a:srgbClr val="1C1C1C"/>
                </a:solidFill>
                <a:latin typeface="Quattrocento Sans"/>
                <a:ea typeface="Quattrocento Sans"/>
                <a:cs typeface="Quattrocento Sans"/>
                <a:sym typeface="Quattrocento Sans"/>
              </a:rPr>
              <a:t>“PAST”</a:t>
            </a:r>
            <a:endParaRPr sz="6000" b="1" i="0" u="none" strike="noStrike" cap="none" dirty="0">
              <a:solidFill>
                <a:srgbClr val="1C1C1C"/>
              </a:solidFill>
              <a:latin typeface="Quattrocento Sans"/>
              <a:ea typeface="Quattrocento Sans"/>
              <a:cs typeface="Quattrocento Sans"/>
              <a:sym typeface="Quattrocen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7"/>
        <p:cNvGrpSpPr/>
        <p:nvPr/>
      </p:nvGrpSpPr>
      <p:grpSpPr>
        <a:xfrm>
          <a:off x="0" y="0"/>
          <a:ext cx="0" cy="0"/>
          <a:chOff x="0" y="0"/>
          <a:chExt cx="0" cy="0"/>
        </a:xfrm>
      </p:grpSpPr>
      <p:cxnSp>
        <p:nvCxnSpPr>
          <p:cNvPr id="419" name="Shape 419"/>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422" name="Shape 422"/>
          <p:cNvSpPr txBox="1"/>
          <p:nvPr/>
        </p:nvSpPr>
        <p:spPr>
          <a:xfrm>
            <a:off x="770400" y="19574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Conformist</a:t>
            </a:r>
            <a:endParaRPr sz="9600" b="1" i="0" u="none" strike="noStrike" cap="none" dirty="0">
              <a:solidFill>
                <a:srgbClr val="1C1C1C"/>
              </a:solidFill>
              <a:latin typeface="Quattrocento Sans"/>
              <a:ea typeface="Quattrocento Sans"/>
              <a:cs typeface="Quattrocento Sans"/>
              <a:sym typeface="Quattrocento Sans"/>
            </a:endParaRPr>
          </a:p>
        </p:txBody>
      </p:sp>
      <p:sp>
        <p:nvSpPr>
          <p:cNvPr id="423" name="Shape 423"/>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CONTEXT MAPS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424" name="Shape 424"/>
          <p:cNvPicPr preferRelativeResize="0"/>
          <p:nvPr/>
        </p:nvPicPr>
        <p:blipFill rotWithShape="1">
          <a:blip r:embed="rId3">
            <a:alphaModFix/>
          </a:blip>
          <a:srcRect/>
          <a:stretch/>
        </p:blipFill>
        <p:spPr>
          <a:xfrm>
            <a:off x="3671888" y="3433136"/>
            <a:ext cx="4848225" cy="2066925"/>
          </a:xfrm>
          <a:prstGeom prst="rect">
            <a:avLst/>
          </a:prstGeom>
          <a:noFill/>
          <a:ln>
            <a:noFill/>
          </a:ln>
        </p:spPr>
      </p:pic>
      <p:pic>
        <p:nvPicPr>
          <p:cNvPr id="9" name="Shape 126">
            <a:extLst>
              <a:ext uri="{FF2B5EF4-FFF2-40B4-BE49-F238E27FC236}">
                <a16:creationId xmlns:a16="http://schemas.microsoft.com/office/drawing/2014/main" id="{DA4FF246-99B9-4FCC-81CC-74D331FCFF93}"/>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8"/>
        <p:cNvGrpSpPr/>
        <p:nvPr/>
      </p:nvGrpSpPr>
      <p:grpSpPr>
        <a:xfrm>
          <a:off x="0" y="0"/>
          <a:ext cx="0" cy="0"/>
          <a:chOff x="0" y="0"/>
          <a:chExt cx="0" cy="0"/>
        </a:xfrm>
      </p:grpSpPr>
      <p:cxnSp>
        <p:nvCxnSpPr>
          <p:cNvPr id="430" name="Shape 430"/>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433" name="Shape 433"/>
          <p:cNvSpPr txBox="1"/>
          <p:nvPr/>
        </p:nvSpPr>
        <p:spPr>
          <a:xfrm>
            <a:off x="770400" y="21098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Partner</a:t>
            </a:r>
            <a:endParaRPr sz="9600" b="1" i="0" u="none" strike="noStrike" cap="none" dirty="0">
              <a:solidFill>
                <a:srgbClr val="1C1C1C"/>
              </a:solidFill>
              <a:latin typeface="Quattrocento Sans"/>
              <a:ea typeface="Quattrocento Sans"/>
              <a:cs typeface="Quattrocento Sans"/>
              <a:sym typeface="Quattrocento Sans"/>
            </a:endParaRPr>
          </a:p>
        </p:txBody>
      </p:sp>
      <p:sp>
        <p:nvSpPr>
          <p:cNvPr id="434" name="Shape 434"/>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CONTEXT MAPS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435" name="Shape 435"/>
          <p:cNvPicPr preferRelativeResize="0"/>
          <p:nvPr/>
        </p:nvPicPr>
        <p:blipFill rotWithShape="1">
          <a:blip r:embed="rId3">
            <a:alphaModFix/>
          </a:blip>
          <a:srcRect/>
          <a:stretch/>
        </p:blipFill>
        <p:spPr>
          <a:xfrm>
            <a:off x="3860000" y="3656974"/>
            <a:ext cx="4657725" cy="1924050"/>
          </a:xfrm>
          <a:prstGeom prst="rect">
            <a:avLst/>
          </a:prstGeom>
          <a:noFill/>
          <a:ln>
            <a:noFill/>
          </a:ln>
        </p:spPr>
      </p:pic>
      <p:pic>
        <p:nvPicPr>
          <p:cNvPr id="9" name="Shape 126">
            <a:extLst>
              <a:ext uri="{FF2B5EF4-FFF2-40B4-BE49-F238E27FC236}">
                <a16:creationId xmlns:a16="http://schemas.microsoft.com/office/drawing/2014/main" id="{DCAA2B4D-5E0E-4C1A-AC1E-9E40029E512C}"/>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9"/>
        <p:cNvGrpSpPr/>
        <p:nvPr/>
      </p:nvGrpSpPr>
      <p:grpSpPr>
        <a:xfrm>
          <a:off x="0" y="0"/>
          <a:ext cx="0" cy="0"/>
          <a:chOff x="0" y="0"/>
          <a:chExt cx="0" cy="0"/>
        </a:xfrm>
      </p:grpSpPr>
      <p:cxnSp>
        <p:nvCxnSpPr>
          <p:cNvPr id="441" name="Shape 441"/>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444" name="Shape 444"/>
          <p:cNvSpPr txBox="1"/>
          <p:nvPr/>
        </p:nvSpPr>
        <p:spPr>
          <a:xfrm>
            <a:off x="770400" y="21098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Anti Corruption Layer</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445" name="Shape 445"/>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CONTEXT MAPS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446" name="Shape 446"/>
          <p:cNvPicPr preferRelativeResize="0"/>
          <p:nvPr/>
        </p:nvPicPr>
        <p:blipFill rotWithShape="1">
          <a:blip r:embed="rId3">
            <a:alphaModFix/>
          </a:blip>
          <a:srcRect/>
          <a:stretch/>
        </p:blipFill>
        <p:spPr>
          <a:xfrm>
            <a:off x="3529013" y="3737936"/>
            <a:ext cx="5133975" cy="1762125"/>
          </a:xfrm>
          <a:prstGeom prst="rect">
            <a:avLst/>
          </a:prstGeom>
          <a:noFill/>
          <a:ln>
            <a:noFill/>
          </a:ln>
        </p:spPr>
      </p:pic>
      <p:pic>
        <p:nvPicPr>
          <p:cNvPr id="9" name="Shape 126">
            <a:extLst>
              <a:ext uri="{FF2B5EF4-FFF2-40B4-BE49-F238E27FC236}">
                <a16:creationId xmlns:a16="http://schemas.microsoft.com/office/drawing/2014/main" id="{6A001A7E-016A-4374-A40E-7D690BEAB018}"/>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0"/>
        <p:cNvGrpSpPr/>
        <p:nvPr/>
      </p:nvGrpSpPr>
      <p:grpSpPr>
        <a:xfrm>
          <a:off x="0" y="0"/>
          <a:ext cx="0" cy="0"/>
          <a:chOff x="0" y="0"/>
          <a:chExt cx="0" cy="0"/>
        </a:xfrm>
      </p:grpSpPr>
      <p:pic>
        <p:nvPicPr>
          <p:cNvPr id="451" name="Shape 451"/>
          <p:cNvPicPr preferRelativeResize="0"/>
          <p:nvPr/>
        </p:nvPicPr>
        <p:blipFill rotWithShape="1">
          <a:blip r:embed="rId3">
            <a:alphaModFix/>
          </a:blip>
          <a:srcRect/>
          <a:stretch/>
        </p:blipFill>
        <p:spPr>
          <a:xfrm>
            <a:off x="-1002025" y="0"/>
            <a:ext cx="14196060" cy="6858000"/>
          </a:xfrm>
          <a:prstGeom prst="rect">
            <a:avLst/>
          </a:prstGeom>
          <a:noFill/>
          <a:ln>
            <a:noFill/>
          </a:ln>
        </p:spPr>
      </p:pic>
      <p:sp>
        <p:nvSpPr>
          <p:cNvPr id="452" name="Shape 452"/>
          <p:cNvSpPr/>
          <p:nvPr/>
        </p:nvSpPr>
        <p:spPr>
          <a:xfrm>
            <a:off x="0" y="416900"/>
            <a:ext cx="6399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a:solidFill>
                  <a:srgbClr val="FFFFFF"/>
                </a:solidFill>
                <a:latin typeface="Quattrocento Sans"/>
                <a:ea typeface="Quattrocento Sans"/>
                <a:cs typeface="Quattrocento Sans"/>
                <a:sym typeface="Quattrocento Sans"/>
              </a:rPr>
              <a:t>BIG BALL OF MUD</a:t>
            </a:r>
            <a:endParaRPr sz="4800" b="1"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6"/>
        <p:cNvGrpSpPr/>
        <p:nvPr/>
      </p:nvGrpSpPr>
      <p:grpSpPr>
        <a:xfrm>
          <a:off x="0" y="0"/>
          <a:ext cx="0" cy="0"/>
          <a:chOff x="0" y="0"/>
          <a:chExt cx="0" cy="0"/>
        </a:xfrm>
      </p:grpSpPr>
      <p:cxnSp>
        <p:nvCxnSpPr>
          <p:cNvPr id="458" name="Shape 458"/>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461" name="Shape 461"/>
          <p:cNvSpPr txBox="1"/>
          <p:nvPr/>
        </p:nvSpPr>
        <p:spPr>
          <a:xfrm>
            <a:off x="352950" y="1993375"/>
            <a:ext cx="11486100" cy="437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1" i="0" u="none" strike="noStrike" cap="none" dirty="0">
                <a:solidFill>
                  <a:srgbClr val="1C1C1C"/>
                </a:solidFill>
                <a:latin typeface="Quattrocento Sans"/>
                <a:ea typeface="Quattrocento Sans"/>
                <a:cs typeface="Quattrocento Sans"/>
                <a:sym typeface="Quattrocento Sans"/>
              </a:rPr>
              <a:t>“Big Ball of Mud, é um código bagunçado que é mal estruturado, desleixado e muitas vezes amarrado com fita adesiva.”</a:t>
            </a:r>
            <a:endParaRPr sz="3600" b="1" i="0" u="none" strike="noStrike" cap="none" dirty="0">
              <a:solidFill>
                <a:srgbClr val="1C1C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dirty="0">
              <a:solidFill>
                <a:schemeClr val="accent2"/>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3600"/>
              <a:buFont typeface="Arial"/>
              <a:buNone/>
            </a:pPr>
            <a:r>
              <a:rPr lang="pt-BR" sz="3600" b="1" i="0" u="none" strike="noStrike" cap="none" dirty="0">
                <a:latin typeface="Quattrocento Sans"/>
                <a:ea typeface="Quattrocento Sans"/>
                <a:cs typeface="Quattrocento Sans"/>
                <a:sym typeface="Quattrocento Sans"/>
              </a:rPr>
              <a:t>Brian Foote e Joseph Yoder</a:t>
            </a:r>
            <a:endParaRPr sz="3600" b="1" i="0" u="none" strike="noStrike" cap="none" dirty="0">
              <a:latin typeface="Quattrocento Sans"/>
              <a:ea typeface="Quattrocento Sans"/>
              <a:cs typeface="Quattrocento Sans"/>
              <a:sym typeface="Quattrocento Sans"/>
            </a:endParaRPr>
          </a:p>
        </p:txBody>
      </p:sp>
      <p:sp>
        <p:nvSpPr>
          <p:cNvPr id="462" name="Shape 462"/>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BIG BALL OF MUD</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E7BACABA-C098-48AB-954D-FABEECDAA5C8}"/>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pic>
        <p:nvPicPr>
          <p:cNvPr id="467" name="Shape 467"/>
          <p:cNvPicPr preferRelativeResize="0"/>
          <p:nvPr/>
        </p:nvPicPr>
        <p:blipFill rotWithShape="1">
          <a:blip r:embed="rId3">
            <a:alphaModFix/>
          </a:blip>
          <a:srcRect/>
          <a:stretch/>
        </p:blipFill>
        <p:spPr>
          <a:xfrm>
            <a:off x="0" y="0"/>
            <a:ext cx="12150148" cy="8100099"/>
          </a:xfrm>
          <a:prstGeom prst="rect">
            <a:avLst/>
          </a:prstGeom>
          <a:noFill/>
          <a:ln>
            <a:noFill/>
          </a:ln>
        </p:spPr>
      </p:pic>
      <p:sp>
        <p:nvSpPr>
          <p:cNvPr id="468" name="Shape 468"/>
          <p:cNvSpPr/>
          <p:nvPr/>
        </p:nvSpPr>
        <p:spPr>
          <a:xfrm>
            <a:off x="0" y="562800"/>
            <a:ext cx="7800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a:solidFill>
                  <a:srgbClr val="FFFFFF"/>
                </a:solidFill>
                <a:latin typeface="Quattrocento Sans"/>
                <a:ea typeface="Quattrocento Sans"/>
                <a:cs typeface="Quattrocento Sans"/>
                <a:sym typeface="Quattrocento Sans"/>
              </a:rPr>
              <a:t>DISTILLING A DOMAIN</a:t>
            </a:r>
            <a:endParaRPr sz="4800" b="1"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5" name="Shape 475"/>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DISTILLING A DOMAIN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476" name="Shape 476"/>
          <p:cNvPicPr preferRelativeResize="0"/>
          <p:nvPr/>
        </p:nvPicPr>
        <p:blipFill rotWithShape="1">
          <a:blip r:embed="rId3">
            <a:alphaModFix/>
          </a:blip>
          <a:srcRect/>
          <a:stretch/>
        </p:blipFill>
        <p:spPr>
          <a:xfrm>
            <a:off x="1314450" y="1473367"/>
            <a:ext cx="9753600" cy="4876800"/>
          </a:xfrm>
          <a:prstGeom prst="rect">
            <a:avLst/>
          </a:prstGeom>
          <a:noFill/>
          <a:ln>
            <a:noFill/>
          </a:ln>
        </p:spPr>
      </p:pic>
      <p:pic>
        <p:nvPicPr>
          <p:cNvPr id="6" name="Shape 126">
            <a:extLst>
              <a:ext uri="{FF2B5EF4-FFF2-40B4-BE49-F238E27FC236}">
                <a16:creationId xmlns:a16="http://schemas.microsoft.com/office/drawing/2014/main" id="{C7699C74-DAAA-47B2-95DD-113A302ABA0B}"/>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cxnSp>
        <p:nvCxnSpPr>
          <p:cNvPr id="482" name="Shape 48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485" name="Shape 485"/>
          <p:cNvSpPr txBox="1"/>
          <p:nvPr/>
        </p:nvSpPr>
        <p:spPr>
          <a:xfrm>
            <a:off x="250200" y="1516050"/>
            <a:ext cx="11691600" cy="45007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chemeClr val="accent2"/>
              </a:buClr>
              <a:buSzPts val="4000"/>
              <a:buFont typeface="Quattrocento Sans"/>
              <a:buChar char="-"/>
            </a:pPr>
            <a:r>
              <a:rPr lang="pt-BR" sz="4000" i="0" u="none" strike="noStrike" cap="none" dirty="0">
                <a:latin typeface="Quattrocento Sans"/>
                <a:ea typeface="Quattrocento Sans"/>
                <a:cs typeface="Quattrocento Sans"/>
                <a:sym typeface="Quattrocento Sans"/>
              </a:rPr>
              <a:t>O</a:t>
            </a:r>
            <a:r>
              <a:rPr lang="pt-BR" sz="4000" b="1" i="0" u="none" strike="noStrike" cap="none" dirty="0">
                <a:solidFill>
                  <a:schemeClr val="accent2"/>
                </a:solidFill>
                <a:latin typeface="Quattrocento Sans"/>
                <a:ea typeface="Quattrocento Sans"/>
                <a:cs typeface="Quattrocento Sans"/>
                <a:sym typeface="Quattrocento Sans"/>
              </a:rPr>
              <a:t> </a:t>
            </a:r>
            <a:r>
              <a:rPr lang="pt-BR" sz="4000" b="1" i="0" u="none" strike="noStrike" cap="none" dirty="0">
                <a:solidFill>
                  <a:srgbClr val="1C1C1C"/>
                </a:solidFill>
                <a:latin typeface="Quattrocento Sans"/>
                <a:ea typeface="Quattrocento Sans"/>
                <a:cs typeface="Quattrocento Sans"/>
                <a:sym typeface="Quattrocento Sans"/>
              </a:rPr>
              <a:t>Pedido</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pode conter vários </a:t>
            </a:r>
            <a:r>
              <a:rPr lang="pt-BR" sz="4000" b="1" i="0" u="none" strike="noStrike" cap="none" dirty="0">
                <a:solidFill>
                  <a:srgbClr val="1C1C1C"/>
                </a:solidFill>
                <a:latin typeface="Quattrocento Sans"/>
                <a:ea typeface="Quattrocento Sans"/>
                <a:cs typeface="Quattrocento Sans"/>
                <a:sym typeface="Quattrocento Sans"/>
              </a:rPr>
              <a:t>Produtos</a:t>
            </a:r>
            <a:endParaRPr sz="4000" b="1" i="0" u="none" strike="noStrike" cap="none" dirty="0">
              <a:solidFill>
                <a:srgbClr val="1C1C1C"/>
              </a:solidFill>
              <a:latin typeface="Quattrocento Sans"/>
              <a:ea typeface="Quattrocento Sans"/>
              <a:cs typeface="Quattrocento Sans"/>
              <a:sym typeface="Quattrocento Sans"/>
            </a:endParaRPr>
          </a:p>
          <a:p>
            <a:pPr marL="457200" marR="0" lvl="0" indent="-457200" algn="l" rtl="0">
              <a:lnSpc>
                <a:spcPct val="100000"/>
              </a:lnSpc>
              <a:spcBef>
                <a:spcPts val="0"/>
              </a:spcBef>
              <a:spcAft>
                <a:spcPts val="0"/>
              </a:spcAft>
              <a:buClr>
                <a:schemeClr val="accent2"/>
              </a:buClr>
              <a:buSzPts val="4000"/>
              <a:buFont typeface="Quattrocento Sans"/>
              <a:buChar char="-"/>
            </a:pPr>
            <a:r>
              <a:rPr lang="pt-BR" sz="4000" i="0" u="none" strike="noStrike" cap="none" dirty="0">
                <a:latin typeface="Quattrocento Sans"/>
                <a:ea typeface="Quattrocento Sans"/>
                <a:cs typeface="Quattrocento Sans"/>
                <a:sym typeface="Quattrocento Sans"/>
              </a:rPr>
              <a:t>Um</a:t>
            </a:r>
            <a:r>
              <a:rPr lang="pt-BR" sz="4000" b="1" i="0" u="none" strike="noStrike" cap="none" dirty="0">
                <a:solidFill>
                  <a:schemeClr val="accent2"/>
                </a:solidFill>
                <a:latin typeface="Quattrocento Sans"/>
                <a:ea typeface="Quattrocento Sans"/>
                <a:cs typeface="Quattrocento Sans"/>
                <a:sym typeface="Quattrocento Sans"/>
              </a:rPr>
              <a:t> </a:t>
            </a:r>
            <a:r>
              <a:rPr lang="pt-BR" sz="4000" b="1" i="0" u="none" strike="noStrike" cap="none" dirty="0">
                <a:solidFill>
                  <a:srgbClr val="1C1C1C"/>
                </a:solidFill>
                <a:latin typeface="Quattrocento Sans"/>
                <a:ea typeface="Quattrocento Sans"/>
                <a:cs typeface="Quattrocento Sans"/>
                <a:sym typeface="Quattrocento Sans"/>
              </a:rPr>
              <a:t>Produto</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é composto por várias </a:t>
            </a:r>
            <a:r>
              <a:rPr lang="pt-BR" sz="4000" b="1" i="0" u="none" strike="noStrike" cap="none" dirty="0">
                <a:solidFill>
                  <a:srgbClr val="1C1C1C"/>
                </a:solidFill>
                <a:latin typeface="Quattrocento Sans"/>
                <a:ea typeface="Quattrocento Sans"/>
                <a:cs typeface="Quattrocento Sans"/>
                <a:sym typeface="Quattrocento Sans"/>
              </a:rPr>
              <a:t>Peças</a:t>
            </a:r>
            <a:endParaRPr sz="4000" b="1" i="0" u="none" strike="noStrike" cap="none" dirty="0">
              <a:solidFill>
                <a:srgbClr val="1C1C1C"/>
              </a:solidFill>
              <a:latin typeface="Quattrocento Sans"/>
              <a:ea typeface="Quattrocento Sans"/>
              <a:cs typeface="Quattrocento Sans"/>
              <a:sym typeface="Quattrocento Sans"/>
            </a:endParaRPr>
          </a:p>
          <a:p>
            <a:pPr marL="457200" marR="0" lvl="0" indent="-457200" algn="l" rtl="0">
              <a:lnSpc>
                <a:spcPct val="100000"/>
              </a:lnSpc>
              <a:spcBef>
                <a:spcPts val="0"/>
              </a:spcBef>
              <a:spcAft>
                <a:spcPts val="0"/>
              </a:spcAft>
              <a:buClr>
                <a:schemeClr val="accent2"/>
              </a:buClr>
              <a:buSzPts val="4000"/>
              <a:buFont typeface="Quattrocento Sans"/>
              <a:buChar char="-"/>
            </a:pPr>
            <a:r>
              <a:rPr lang="pt-BR" sz="4000" i="0" u="none" strike="noStrike" cap="none" dirty="0">
                <a:latin typeface="Quattrocento Sans"/>
                <a:ea typeface="Quattrocento Sans"/>
                <a:cs typeface="Quattrocento Sans"/>
                <a:sym typeface="Quattrocento Sans"/>
              </a:rPr>
              <a:t>Há um sistema responsável por gerenciar o</a:t>
            </a:r>
            <a:r>
              <a:rPr lang="pt-BR" sz="4000" b="1" i="0" u="none" strike="noStrike" cap="none" dirty="0">
                <a:solidFill>
                  <a:schemeClr val="accent2"/>
                </a:solidFill>
                <a:latin typeface="Quattrocento Sans"/>
                <a:ea typeface="Quattrocento Sans"/>
                <a:cs typeface="Quattrocento Sans"/>
                <a:sym typeface="Quattrocento Sans"/>
              </a:rPr>
              <a:t> </a:t>
            </a:r>
            <a:r>
              <a:rPr lang="pt-BR" sz="4000" b="1" i="0" u="none" strike="noStrike" cap="none" dirty="0">
                <a:solidFill>
                  <a:srgbClr val="1C1C1C"/>
                </a:solidFill>
                <a:latin typeface="Quattrocento Sans"/>
                <a:ea typeface="Quattrocento Sans"/>
                <a:cs typeface="Quattrocento Sans"/>
                <a:sym typeface="Quattrocento Sans"/>
              </a:rPr>
              <a:t>Estoque</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de</a:t>
            </a:r>
            <a:r>
              <a:rPr lang="pt-BR" sz="4000" b="1" i="0" u="none" strike="noStrike" cap="none" dirty="0">
                <a:solidFill>
                  <a:schemeClr val="accent2"/>
                </a:solidFill>
                <a:latin typeface="Quattrocento Sans"/>
                <a:ea typeface="Quattrocento Sans"/>
                <a:cs typeface="Quattrocento Sans"/>
                <a:sym typeface="Quattrocento Sans"/>
              </a:rPr>
              <a:t> </a:t>
            </a:r>
            <a:r>
              <a:rPr lang="pt-BR" sz="4000" b="1" i="0" u="none" strike="noStrike" cap="none" dirty="0">
                <a:solidFill>
                  <a:srgbClr val="1C1C1C"/>
                </a:solidFill>
                <a:latin typeface="Quattrocento Sans"/>
                <a:ea typeface="Quattrocento Sans"/>
                <a:cs typeface="Quattrocento Sans"/>
                <a:sym typeface="Quattrocento Sans"/>
              </a:rPr>
              <a:t>Peças</a:t>
            </a:r>
            <a:endParaRPr sz="4000" b="1" i="0" u="none" strike="noStrike" cap="none" dirty="0">
              <a:solidFill>
                <a:srgbClr val="1C1C1C"/>
              </a:solidFill>
              <a:latin typeface="Quattrocento Sans"/>
              <a:ea typeface="Quattrocento Sans"/>
              <a:cs typeface="Quattrocento Sans"/>
              <a:sym typeface="Quattrocento Sans"/>
            </a:endParaRPr>
          </a:p>
          <a:p>
            <a:pPr marL="457200" marR="0" lvl="0" indent="-457200" algn="l" rtl="0">
              <a:lnSpc>
                <a:spcPct val="100000"/>
              </a:lnSpc>
              <a:spcBef>
                <a:spcPts val="0"/>
              </a:spcBef>
              <a:spcAft>
                <a:spcPts val="0"/>
              </a:spcAft>
              <a:buClr>
                <a:schemeClr val="accent2"/>
              </a:buClr>
              <a:buSzPts val="4000"/>
              <a:buFont typeface="Quattrocento Sans"/>
              <a:buChar char="-"/>
            </a:pPr>
            <a:r>
              <a:rPr lang="pt-BR" sz="4000" i="0" u="none" strike="noStrike" cap="none" dirty="0">
                <a:latin typeface="Quattrocento Sans"/>
                <a:ea typeface="Quattrocento Sans"/>
                <a:cs typeface="Quattrocento Sans"/>
                <a:sym typeface="Quattrocento Sans"/>
              </a:rPr>
              <a:t>Quando um </a:t>
            </a:r>
            <a:r>
              <a:rPr lang="pt-BR" sz="4000" b="1" i="0" u="none" strike="noStrike" cap="none" dirty="0">
                <a:solidFill>
                  <a:srgbClr val="1C1C1C"/>
                </a:solidFill>
                <a:latin typeface="Quattrocento Sans"/>
                <a:ea typeface="Quattrocento Sans"/>
                <a:cs typeface="Quattrocento Sans"/>
                <a:sym typeface="Quattrocento Sans"/>
              </a:rPr>
              <a:t>Pedido</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é emitido é feita a reserva das </a:t>
            </a:r>
            <a:r>
              <a:rPr lang="pt-BR" sz="4000" b="1" i="0" u="none" strike="noStrike" cap="none" dirty="0">
                <a:solidFill>
                  <a:srgbClr val="1C1C1C"/>
                </a:solidFill>
                <a:latin typeface="Quattrocento Sans"/>
                <a:ea typeface="Quattrocento Sans"/>
                <a:cs typeface="Quattrocento Sans"/>
                <a:sym typeface="Quattrocento Sans"/>
              </a:rPr>
              <a:t>Peças</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disponíveis</a:t>
            </a:r>
            <a:endParaRPr sz="4000" i="0" u="none" strike="noStrike" cap="none" dirty="0">
              <a:latin typeface="Quattrocento Sans"/>
              <a:ea typeface="Quattrocento Sans"/>
              <a:cs typeface="Quattrocento Sans"/>
              <a:sym typeface="Quattrocento Sans"/>
            </a:endParaRPr>
          </a:p>
          <a:p>
            <a:pPr marL="91440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2"/>
              </a:solidFill>
              <a:latin typeface="Quattrocento Sans"/>
              <a:ea typeface="Quattrocento Sans"/>
              <a:cs typeface="Quattrocento Sans"/>
              <a:sym typeface="Quattrocento Sans"/>
            </a:endParaRPr>
          </a:p>
        </p:txBody>
      </p:sp>
      <p:sp>
        <p:nvSpPr>
          <p:cNvPr id="486" name="Shape 486"/>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DISTILLING A DOMAIN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9149E845-C145-4AB6-AC38-59F55955493A}"/>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0"/>
        <p:cNvGrpSpPr/>
        <p:nvPr/>
      </p:nvGrpSpPr>
      <p:grpSpPr>
        <a:xfrm>
          <a:off x="0" y="0"/>
          <a:ext cx="0" cy="0"/>
          <a:chOff x="0" y="0"/>
          <a:chExt cx="0" cy="0"/>
        </a:xfrm>
      </p:grpSpPr>
      <p:cxnSp>
        <p:nvCxnSpPr>
          <p:cNvPr id="492" name="Shape 49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495" name="Shape 495"/>
          <p:cNvSpPr txBox="1"/>
          <p:nvPr/>
        </p:nvSpPr>
        <p:spPr>
          <a:xfrm>
            <a:off x="250200" y="1516050"/>
            <a:ext cx="11691600" cy="4764234"/>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chemeClr val="accent2"/>
              </a:buClr>
              <a:buSzPts val="4000"/>
              <a:buFont typeface="Quattrocento Sans"/>
              <a:buChar char="-"/>
            </a:pPr>
            <a:r>
              <a:rPr lang="pt-BR" sz="4000" i="0" u="none" strike="noStrike" cap="none" dirty="0">
                <a:latin typeface="Quattrocento Sans"/>
                <a:ea typeface="Quattrocento Sans"/>
                <a:cs typeface="Quattrocento Sans"/>
                <a:sym typeface="Quattrocento Sans"/>
              </a:rPr>
              <a:t>Quando acontece um </a:t>
            </a:r>
            <a:r>
              <a:rPr lang="pt-BR" sz="4000" b="1" i="0" u="none" strike="noStrike" cap="none" dirty="0">
                <a:solidFill>
                  <a:srgbClr val="1C1C1C"/>
                </a:solidFill>
                <a:latin typeface="Quattrocento Sans"/>
                <a:ea typeface="Quattrocento Sans"/>
                <a:cs typeface="Quattrocento Sans"/>
                <a:sym typeface="Quattrocento Sans"/>
              </a:rPr>
              <a:t>Pedido</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é feita a emissão do Pedido de </a:t>
            </a:r>
            <a:r>
              <a:rPr lang="pt-BR" sz="4000" b="1" i="0" u="none" strike="noStrike" cap="none" dirty="0">
                <a:solidFill>
                  <a:srgbClr val="1C1C1C"/>
                </a:solidFill>
                <a:latin typeface="Quattrocento Sans"/>
                <a:ea typeface="Quattrocento Sans"/>
                <a:cs typeface="Quattrocento Sans"/>
                <a:sym typeface="Quattrocento Sans"/>
              </a:rPr>
              <a:t>Compra</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em caso de </a:t>
            </a:r>
            <a:r>
              <a:rPr lang="pt-BR" sz="4000" b="1" i="0" u="none" strike="noStrike" cap="none" dirty="0">
                <a:solidFill>
                  <a:srgbClr val="1C1C1C"/>
                </a:solidFill>
                <a:latin typeface="Quattrocento Sans"/>
                <a:ea typeface="Quattrocento Sans"/>
                <a:cs typeface="Quattrocento Sans"/>
                <a:sym typeface="Quattrocento Sans"/>
              </a:rPr>
              <a:t>Peças</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indisponíveis</a:t>
            </a:r>
            <a:endParaRPr sz="4000" i="0" u="none" strike="noStrike" cap="none" dirty="0">
              <a:latin typeface="Quattrocento Sans"/>
              <a:ea typeface="Quattrocento Sans"/>
              <a:cs typeface="Quattrocento Sans"/>
              <a:sym typeface="Quattrocento Sans"/>
            </a:endParaRPr>
          </a:p>
          <a:p>
            <a:pPr marL="457200" marR="0" lvl="0" indent="-457200" algn="l" rtl="0">
              <a:lnSpc>
                <a:spcPct val="100000"/>
              </a:lnSpc>
              <a:spcBef>
                <a:spcPts val="0"/>
              </a:spcBef>
              <a:spcAft>
                <a:spcPts val="0"/>
              </a:spcAft>
              <a:buClr>
                <a:schemeClr val="accent2"/>
              </a:buClr>
              <a:buSzPts val="4000"/>
              <a:buFont typeface="Quattrocento Sans"/>
              <a:buChar char="-"/>
            </a:pPr>
            <a:r>
              <a:rPr lang="pt-BR" sz="4000" i="0" u="none" strike="noStrike" cap="none" dirty="0">
                <a:latin typeface="Quattrocento Sans"/>
                <a:ea typeface="Quattrocento Sans"/>
                <a:cs typeface="Quattrocento Sans"/>
                <a:sym typeface="Quattrocento Sans"/>
              </a:rPr>
              <a:t>A</a:t>
            </a:r>
            <a:r>
              <a:rPr lang="pt-BR" sz="4000" b="1" i="0" u="none" strike="noStrike" cap="none" dirty="0">
                <a:solidFill>
                  <a:schemeClr val="accent2"/>
                </a:solidFill>
                <a:latin typeface="Quattrocento Sans"/>
                <a:ea typeface="Quattrocento Sans"/>
                <a:cs typeface="Quattrocento Sans"/>
                <a:sym typeface="Quattrocento Sans"/>
              </a:rPr>
              <a:t> </a:t>
            </a:r>
            <a:r>
              <a:rPr lang="pt-BR" sz="4000" b="1" i="0" u="none" strike="noStrike" cap="none" dirty="0">
                <a:solidFill>
                  <a:srgbClr val="1C1C1C"/>
                </a:solidFill>
                <a:latin typeface="Quattrocento Sans"/>
                <a:ea typeface="Quattrocento Sans"/>
                <a:cs typeface="Quattrocento Sans"/>
                <a:sym typeface="Quattrocento Sans"/>
              </a:rPr>
              <a:t>Ordem de Serviço </a:t>
            </a:r>
            <a:r>
              <a:rPr lang="pt-BR" sz="4000" i="0" u="none" strike="noStrike" cap="none" dirty="0">
                <a:latin typeface="Quattrocento Sans"/>
                <a:ea typeface="Quattrocento Sans"/>
                <a:cs typeface="Quattrocento Sans"/>
                <a:sym typeface="Quattrocento Sans"/>
              </a:rPr>
              <a:t>é emitida quando todos os </a:t>
            </a:r>
            <a:r>
              <a:rPr lang="pt-BR" sz="4000" b="1" i="0" u="none" strike="noStrike" cap="none" dirty="0">
                <a:solidFill>
                  <a:srgbClr val="1C1C1C"/>
                </a:solidFill>
                <a:latin typeface="Quattrocento Sans"/>
                <a:ea typeface="Quattrocento Sans"/>
                <a:cs typeface="Quattrocento Sans"/>
                <a:sym typeface="Quattrocento Sans"/>
              </a:rPr>
              <a:t>Peças</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estão disponíveis</a:t>
            </a:r>
            <a:endParaRPr sz="4000" i="0" u="none" strike="noStrike" cap="none" dirty="0">
              <a:latin typeface="Quattrocento Sans"/>
              <a:ea typeface="Quattrocento Sans"/>
              <a:cs typeface="Quattrocento Sans"/>
              <a:sym typeface="Quattrocento Sans"/>
            </a:endParaRPr>
          </a:p>
          <a:p>
            <a:pPr marL="457200" marR="0" lvl="0" indent="-457200" algn="l" rtl="0">
              <a:lnSpc>
                <a:spcPct val="100000"/>
              </a:lnSpc>
              <a:spcBef>
                <a:spcPts val="0"/>
              </a:spcBef>
              <a:spcAft>
                <a:spcPts val="0"/>
              </a:spcAft>
              <a:buClr>
                <a:schemeClr val="accent2"/>
              </a:buClr>
              <a:buSzPts val="4000"/>
              <a:buFont typeface="Quattrocento Sans"/>
              <a:buChar char="-"/>
            </a:pPr>
            <a:r>
              <a:rPr lang="pt-BR" sz="4000" i="0" u="none" strike="noStrike" cap="none" dirty="0">
                <a:latin typeface="Quattrocento Sans"/>
                <a:ea typeface="Quattrocento Sans"/>
                <a:cs typeface="Quattrocento Sans"/>
                <a:sym typeface="Quattrocento Sans"/>
              </a:rPr>
              <a:t>Após a conclusão da </a:t>
            </a:r>
            <a:r>
              <a:rPr lang="pt-BR" sz="4000" b="1" i="0" u="none" strike="noStrike" cap="none" dirty="0">
                <a:solidFill>
                  <a:srgbClr val="1C1C1C"/>
                </a:solidFill>
                <a:latin typeface="Quattrocento Sans"/>
                <a:ea typeface="Quattrocento Sans"/>
                <a:cs typeface="Quattrocento Sans"/>
                <a:sym typeface="Quattrocento Sans"/>
              </a:rPr>
              <a:t>Ordem de Serviço </a:t>
            </a:r>
            <a:r>
              <a:rPr lang="pt-BR" sz="4000" i="0" u="none" strike="noStrike" cap="none" dirty="0">
                <a:latin typeface="Quattrocento Sans"/>
                <a:ea typeface="Quattrocento Sans"/>
                <a:cs typeface="Quattrocento Sans"/>
                <a:sym typeface="Quattrocento Sans"/>
              </a:rPr>
              <a:t>é feita a emissão da </a:t>
            </a:r>
            <a:r>
              <a:rPr lang="pt-BR" sz="4000" b="1" i="0" u="none" strike="noStrike" cap="none" dirty="0">
                <a:solidFill>
                  <a:srgbClr val="1C1C1C"/>
                </a:solidFill>
                <a:latin typeface="Quattrocento Sans"/>
                <a:ea typeface="Quattrocento Sans"/>
                <a:cs typeface="Quattrocento Sans"/>
                <a:sym typeface="Quattrocento Sans"/>
              </a:rPr>
              <a:t>Nota</a:t>
            </a:r>
            <a:r>
              <a:rPr lang="pt-BR" sz="4000" b="1" i="0" u="none" strike="noStrike" cap="none" dirty="0">
                <a:solidFill>
                  <a:schemeClr val="accent1"/>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Fiscal e cadastramento no sistema de </a:t>
            </a:r>
            <a:r>
              <a:rPr lang="pt-BR" sz="4000" b="1" i="0" u="none" strike="noStrike" cap="none" dirty="0">
                <a:solidFill>
                  <a:srgbClr val="1C1C1C"/>
                </a:solidFill>
                <a:latin typeface="Quattrocento Sans"/>
                <a:ea typeface="Quattrocento Sans"/>
                <a:cs typeface="Quattrocento Sans"/>
                <a:sym typeface="Quattrocento Sans"/>
              </a:rPr>
              <a:t>Transportes.</a:t>
            </a:r>
            <a:endParaRPr sz="4000" b="1" i="0" u="none" strike="noStrike" cap="none" dirty="0">
              <a:solidFill>
                <a:srgbClr val="1C1C1C"/>
              </a:solidFill>
              <a:latin typeface="Quattrocento Sans"/>
              <a:ea typeface="Quattrocento Sans"/>
              <a:cs typeface="Quattrocento Sans"/>
              <a:sym typeface="Quattrocento Sans"/>
            </a:endParaRPr>
          </a:p>
          <a:p>
            <a:pPr marL="914400" marR="0" lvl="0" indent="0" algn="l" rtl="0">
              <a:lnSpc>
                <a:spcPct val="100000"/>
              </a:lnSpc>
              <a:spcBef>
                <a:spcPts val="0"/>
              </a:spcBef>
              <a:spcAft>
                <a:spcPts val="0"/>
              </a:spcAft>
              <a:buClr>
                <a:srgbClr val="000000"/>
              </a:buClr>
              <a:buSzPts val="3000"/>
              <a:buFont typeface="Arial"/>
              <a:buNone/>
            </a:pPr>
            <a:endParaRPr sz="3000" b="1" i="0" u="none" strike="noStrike" cap="none" dirty="0">
              <a:solidFill>
                <a:schemeClr val="accent2"/>
              </a:solidFill>
              <a:latin typeface="Quattrocento Sans"/>
              <a:ea typeface="Quattrocento Sans"/>
              <a:cs typeface="Quattrocento Sans"/>
              <a:sym typeface="Quattrocento Sans"/>
            </a:endParaRPr>
          </a:p>
        </p:txBody>
      </p:sp>
      <p:sp>
        <p:nvSpPr>
          <p:cNvPr id="496" name="Shape 496"/>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DISTILLING A DOMAIN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7A939893-A798-4B64-9971-93391BCC02A9}"/>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0"/>
        <p:cNvGrpSpPr/>
        <p:nvPr/>
      </p:nvGrpSpPr>
      <p:grpSpPr>
        <a:xfrm>
          <a:off x="0" y="0"/>
          <a:ext cx="0" cy="0"/>
          <a:chOff x="0" y="0"/>
          <a:chExt cx="0" cy="0"/>
        </a:xfrm>
      </p:grpSpPr>
      <p:cxnSp>
        <p:nvCxnSpPr>
          <p:cNvPr id="502" name="Shape 50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05" name="Shape 505"/>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DISTILLING A DOMAIN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506" name="Shape 506"/>
          <p:cNvPicPr preferRelativeResize="0"/>
          <p:nvPr/>
        </p:nvPicPr>
        <p:blipFill rotWithShape="1">
          <a:blip r:embed="rId3">
            <a:alphaModFix/>
          </a:blip>
          <a:srcRect/>
          <a:stretch/>
        </p:blipFill>
        <p:spPr>
          <a:xfrm>
            <a:off x="2621063" y="1874926"/>
            <a:ext cx="6949875" cy="3108150"/>
          </a:xfrm>
          <a:prstGeom prst="rect">
            <a:avLst/>
          </a:prstGeom>
          <a:noFill/>
          <a:ln>
            <a:noFill/>
          </a:ln>
        </p:spPr>
      </p:pic>
      <p:pic>
        <p:nvPicPr>
          <p:cNvPr id="8" name="Shape 126">
            <a:extLst>
              <a:ext uri="{FF2B5EF4-FFF2-40B4-BE49-F238E27FC236}">
                <a16:creationId xmlns:a16="http://schemas.microsoft.com/office/drawing/2014/main" id="{99980F42-4743-4AEA-8185-8DEE0ADB37DC}"/>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
        <p:cNvGrpSpPr/>
        <p:nvPr/>
      </p:nvGrpSpPr>
      <p:grpSpPr>
        <a:xfrm>
          <a:off x="0" y="0"/>
          <a:ext cx="0" cy="0"/>
          <a:chOff x="0" y="0"/>
          <a:chExt cx="0" cy="0"/>
        </a:xfrm>
      </p:grpSpPr>
      <p:pic>
        <p:nvPicPr>
          <p:cNvPr id="56" name="Shape 56"/>
          <p:cNvPicPr preferRelativeResize="0"/>
          <p:nvPr/>
        </p:nvPicPr>
        <p:blipFill rotWithShape="1">
          <a:blip r:embed="rId3">
            <a:alphaModFix/>
          </a:blip>
          <a:srcRect/>
          <a:stretch/>
        </p:blipFill>
        <p:spPr>
          <a:xfrm>
            <a:off x="0" y="0"/>
            <a:ext cx="12191990"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0"/>
        <p:cNvGrpSpPr/>
        <p:nvPr/>
      </p:nvGrpSpPr>
      <p:grpSpPr>
        <a:xfrm>
          <a:off x="0" y="0"/>
          <a:ext cx="0" cy="0"/>
          <a:chOff x="0" y="0"/>
          <a:chExt cx="0" cy="0"/>
        </a:xfrm>
      </p:grpSpPr>
      <p:cxnSp>
        <p:nvCxnSpPr>
          <p:cNvPr id="512" name="Shape 51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15" name="Shape 515"/>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DISTILLING A DOMAIN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516" name="Shape 516"/>
          <p:cNvPicPr preferRelativeResize="0"/>
          <p:nvPr/>
        </p:nvPicPr>
        <p:blipFill rotWithShape="1">
          <a:blip r:embed="rId3">
            <a:alphaModFix/>
          </a:blip>
          <a:srcRect/>
          <a:stretch/>
        </p:blipFill>
        <p:spPr>
          <a:xfrm>
            <a:off x="2621075" y="1874924"/>
            <a:ext cx="6949850" cy="3108128"/>
          </a:xfrm>
          <a:prstGeom prst="rect">
            <a:avLst/>
          </a:prstGeom>
          <a:noFill/>
          <a:ln>
            <a:noFill/>
          </a:ln>
        </p:spPr>
      </p:pic>
      <p:pic>
        <p:nvPicPr>
          <p:cNvPr id="8" name="Shape 126">
            <a:extLst>
              <a:ext uri="{FF2B5EF4-FFF2-40B4-BE49-F238E27FC236}">
                <a16:creationId xmlns:a16="http://schemas.microsoft.com/office/drawing/2014/main" id="{6B919FBA-61FE-466A-AB12-51055FC27539}"/>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0"/>
        <p:cNvGrpSpPr/>
        <p:nvPr/>
      </p:nvGrpSpPr>
      <p:grpSpPr>
        <a:xfrm>
          <a:off x="0" y="0"/>
          <a:ext cx="0" cy="0"/>
          <a:chOff x="0" y="0"/>
          <a:chExt cx="0" cy="0"/>
        </a:xfrm>
      </p:grpSpPr>
      <p:cxnSp>
        <p:nvCxnSpPr>
          <p:cNvPr id="522" name="Shape 52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25" name="Shape 525"/>
          <p:cNvSpPr txBox="1"/>
          <p:nvPr/>
        </p:nvSpPr>
        <p:spPr>
          <a:xfrm>
            <a:off x="949625" y="339350"/>
            <a:ext cx="63669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DISTILLING A DOMAIN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526" name="Shape 526"/>
          <p:cNvPicPr preferRelativeResize="0"/>
          <p:nvPr/>
        </p:nvPicPr>
        <p:blipFill rotWithShape="1">
          <a:blip r:embed="rId3">
            <a:alphaModFix/>
          </a:blip>
          <a:srcRect/>
          <a:stretch/>
        </p:blipFill>
        <p:spPr>
          <a:xfrm>
            <a:off x="1125150" y="1643944"/>
            <a:ext cx="9941701" cy="3570125"/>
          </a:xfrm>
          <a:prstGeom prst="rect">
            <a:avLst/>
          </a:prstGeom>
          <a:noFill/>
          <a:ln>
            <a:noFill/>
          </a:ln>
        </p:spPr>
      </p:pic>
      <p:pic>
        <p:nvPicPr>
          <p:cNvPr id="8" name="Shape 126">
            <a:extLst>
              <a:ext uri="{FF2B5EF4-FFF2-40B4-BE49-F238E27FC236}">
                <a16:creationId xmlns:a16="http://schemas.microsoft.com/office/drawing/2014/main" id="{7F149C86-74A0-47DC-AB3C-6038A02614C5}"/>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0"/>
        <p:cNvGrpSpPr/>
        <p:nvPr/>
      </p:nvGrpSpPr>
      <p:grpSpPr>
        <a:xfrm>
          <a:off x="0" y="0"/>
          <a:ext cx="0" cy="0"/>
          <a:chOff x="0" y="0"/>
          <a:chExt cx="0" cy="0"/>
        </a:xfrm>
      </p:grpSpPr>
      <p:cxnSp>
        <p:nvCxnSpPr>
          <p:cNvPr id="532" name="Shape 53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35" name="Shape 535"/>
          <p:cNvSpPr txBox="1"/>
          <p:nvPr/>
        </p:nvSpPr>
        <p:spPr>
          <a:xfrm>
            <a:off x="770400" y="2371203"/>
            <a:ext cx="10651200" cy="211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pt-BR" sz="7200" b="1" i="0" u="none" strike="noStrike" cap="none" dirty="0">
                <a:solidFill>
                  <a:srgbClr val="1C1C1C"/>
                </a:solidFill>
                <a:latin typeface="Quattrocento Sans"/>
                <a:ea typeface="Quattrocento Sans"/>
                <a:cs typeface="Quattrocento Sans"/>
                <a:sym typeface="Quattrocento Sans"/>
              </a:rPr>
              <a:t>What is Tatical Design ?</a:t>
            </a:r>
            <a:endParaRPr sz="7200" b="1" i="0" u="none" strike="noStrike" cap="none" dirty="0">
              <a:solidFill>
                <a:srgbClr val="1C1C1C"/>
              </a:solidFill>
              <a:latin typeface="Quattrocento Sans"/>
              <a:ea typeface="Quattrocento Sans"/>
              <a:cs typeface="Quattrocento Sans"/>
              <a:sym typeface="Quattrocento Sans"/>
            </a:endParaRPr>
          </a:p>
        </p:txBody>
      </p:sp>
      <p:pic>
        <p:nvPicPr>
          <p:cNvPr id="7" name="Shape 126">
            <a:extLst>
              <a:ext uri="{FF2B5EF4-FFF2-40B4-BE49-F238E27FC236}">
                <a16:creationId xmlns:a16="http://schemas.microsoft.com/office/drawing/2014/main" id="{6A37CD0C-FAB6-4B5F-B712-165672E701F0}"/>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a:stretch/>
        </p:blipFill>
        <p:spPr>
          <a:xfrm>
            <a:off x="-1002025" y="0"/>
            <a:ext cx="14196060" cy="6858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4"/>
        <p:cNvGrpSpPr/>
        <p:nvPr/>
      </p:nvGrpSpPr>
      <p:grpSpPr>
        <a:xfrm>
          <a:off x="0" y="0"/>
          <a:ext cx="0" cy="0"/>
          <a:chOff x="0" y="0"/>
          <a:chExt cx="0" cy="0"/>
        </a:xfrm>
      </p:grpSpPr>
      <p:cxnSp>
        <p:nvCxnSpPr>
          <p:cNvPr id="546" name="Shape 546"/>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49" name="Shape 549"/>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Entities</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550" name="Shape 55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TATICAL DESIGN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6519C45A-1CFC-4658-8818-BD2274F3473B}"/>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4"/>
        <p:cNvGrpSpPr/>
        <p:nvPr/>
      </p:nvGrpSpPr>
      <p:grpSpPr>
        <a:xfrm>
          <a:off x="0" y="0"/>
          <a:ext cx="0" cy="0"/>
          <a:chOff x="0" y="0"/>
          <a:chExt cx="0" cy="0"/>
        </a:xfrm>
      </p:grpSpPr>
      <p:cxnSp>
        <p:nvCxnSpPr>
          <p:cNvPr id="556" name="Shape 556"/>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59" name="Shape 559"/>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Value Objects</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560" name="Shape 56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TATICAL DESIGN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8D88937D-D383-4529-96D0-18C1EFC60061}"/>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4"/>
        <p:cNvGrpSpPr/>
        <p:nvPr/>
      </p:nvGrpSpPr>
      <p:grpSpPr>
        <a:xfrm>
          <a:off x="0" y="0"/>
          <a:ext cx="0" cy="0"/>
          <a:chOff x="0" y="0"/>
          <a:chExt cx="0" cy="0"/>
        </a:xfrm>
      </p:grpSpPr>
      <p:cxnSp>
        <p:nvCxnSpPr>
          <p:cNvPr id="566" name="Shape 566"/>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69" name="Shape 569"/>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Aggregates</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570" name="Shape 57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TATICAL DESIGN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7E00ED25-DD31-435D-9A52-9AC1FA2AEBA7}"/>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cxnSp>
        <p:nvCxnSpPr>
          <p:cNvPr id="576" name="Shape 576"/>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79" name="Shape 579"/>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Domain Services</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580" name="Shape 58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TATICAL DESIGN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42C8B1FF-DC44-4BFC-B893-75C6A6C51112}"/>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4"/>
        <p:cNvGrpSpPr/>
        <p:nvPr/>
      </p:nvGrpSpPr>
      <p:grpSpPr>
        <a:xfrm>
          <a:off x="0" y="0"/>
          <a:ext cx="0" cy="0"/>
          <a:chOff x="0" y="0"/>
          <a:chExt cx="0" cy="0"/>
        </a:xfrm>
      </p:grpSpPr>
      <p:cxnSp>
        <p:nvCxnSpPr>
          <p:cNvPr id="586" name="Shape 586"/>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89" name="Shape 589"/>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Application Services</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590" name="Shape 59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TATICAL DESIGN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8FB1009E-39CF-4154-AA11-94D859939955}"/>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4"/>
        <p:cNvGrpSpPr/>
        <p:nvPr/>
      </p:nvGrpSpPr>
      <p:grpSpPr>
        <a:xfrm>
          <a:off x="0" y="0"/>
          <a:ext cx="0" cy="0"/>
          <a:chOff x="0" y="0"/>
          <a:chExt cx="0" cy="0"/>
        </a:xfrm>
      </p:grpSpPr>
      <p:cxnSp>
        <p:nvCxnSpPr>
          <p:cNvPr id="596" name="Shape 596"/>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599" name="Shape 599"/>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Repositories</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600" name="Shape 60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TATICAL DESIGN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09F3869B-2FBD-4C47-998E-F7943C428624}"/>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cxnSp>
        <p:nvCxnSpPr>
          <p:cNvPr id="62" name="Shape 6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65" name="Shape 65"/>
          <p:cNvSpPr txBox="1"/>
          <p:nvPr/>
        </p:nvSpPr>
        <p:spPr>
          <a:xfrm>
            <a:off x="770400" y="2250900"/>
            <a:ext cx="10651200" cy="23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i="0" u="none" strike="noStrike" cap="none" dirty="0">
                <a:latin typeface="Quattrocento Sans"/>
                <a:ea typeface="Quattrocento Sans"/>
                <a:cs typeface="Quattrocento Sans"/>
                <a:sym typeface="Quattrocento Sans"/>
              </a:rPr>
              <a:t>Software development </a:t>
            </a:r>
            <a:endParaRPr sz="6000" i="0" u="none" strike="noStrike" cap="none" dirty="0">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6000"/>
              <a:buFont typeface="Arial"/>
              <a:buNone/>
            </a:pPr>
            <a:r>
              <a:rPr lang="pt-BR" sz="6000" i="0" u="none" strike="noStrike" cap="none" dirty="0">
                <a:latin typeface="Quattrocento Sans"/>
                <a:ea typeface="Quattrocento Sans"/>
                <a:cs typeface="Quattrocento Sans"/>
                <a:sym typeface="Quattrocento Sans"/>
              </a:rPr>
              <a:t>in the </a:t>
            </a:r>
            <a:r>
              <a:rPr lang="pt-BR" sz="6000" b="1" i="0" u="none" strike="noStrike" cap="none" dirty="0">
                <a:solidFill>
                  <a:srgbClr val="1C1C1C"/>
                </a:solidFill>
                <a:latin typeface="Quattrocento Sans"/>
                <a:ea typeface="Quattrocento Sans"/>
                <a:cs typeface="Quattrocento Sans"/>
                <a:sym typeface="Quattrocento Sans"/>
              </a:rPr>
              <a:t>PRESENT</a:t>
            </a:r>
            <a:endParaRPr sz="6000" b="1" i="0" u="none" strike="noStrike" cap="none" dirty="0">
              <a:solidFill>
                <a:srgbClr val="1C1C1C"/>
              </a:solidFill>
              <a:latin typeface="Quattrocento Sans"/>
              <a:ea typeface="Quattrocento Sans"/>
              <a:cs typeface="Quattrocento Sans"/>
              <a:sym typeface="Quattrocento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4"/>
        <p:cNvGrpSpPr/>
        <p:nvPr/>
      </p:nvGrpSpPr>
      <p:grpSpPr>
        <a:xfrm>
          <a:off x="0" y="0"/>
          <a:ext cx="0" cy="0"/>
          <a:chOff x="0" y="0"/>
          <a:chExt cx="0" cy="0"/>
        </a:xfrm>
      </p:grpSpPr>
      <p:cxnSp>
        <p:nvCxnSpPr>
          <p:cNvPr id="606" name="Shape 606"/>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609" name="Shape 609"/>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Events</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610" name="Shape 61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TATICAL DESIGN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E07FB95B-7320-4950-9A1A-830C14A4BFFC}"/>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4"/>
        <p:cNvGrpSpPr/>
        <p:nvPr/>
      </p:nvGrpSpPr>
      <p:grpSpPr>
        <a:xfrm>
          <a:off x="0" y="0"/>
          <a:ext cx="0" cy="0"/>
          <a:chOff x="0" y="0"/>
          <a:chExt cx="0" cy="0"/>
        </a:xfrm>
      </p:grpSpPr>
      <p:cxnSp>
        <p:nvCxnSpPr>
          <p:cNvPr id="616" name="Shape 616"/>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619" name="Shape 619"/>
          <p:cNvSpPr txBox="1"/>
          <p:nvPr/>
        </p:nvSpPr>
        <p:spPr>
          <a:xfrm>
            <a:off x="770400" y="2795699"/>
            <a:ext cx="10651200" cy="126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pt-BR" sz="6000" b="1" i="0" u="none" strike="noStrike" cap="none" dirty="0">
                <a:solidFill>
                  <a:srgbClr val="1C1C1C"/>
                </a:solidFill>
                <a:latin typeface="Quattrocento Sans"/>
                <a:ea typeface="Quattrocento Sans"/>
                <a:cs typeface="Quattrocento Sans"/>
                <a:sym typeface="Quattrocento Sans"/>
              </a:rPr>
              <a:t>Factories, Modules, etc..</a:t>
            </a:r>
            <a:endParaRPr sz="6000" b="1" i="0" u="none" strike="noStrike" cap="none" dirty="0">
              <a:solidFill>
                <a:srgbClr val="1C1C1C"/>
              </a:solidFill>
              <a:latin typeface="Quattrocento Sans"/>
              <a:ea typeface="Quattrocento Sans"/>
              <a:cs typeface="Quattrocento Sans"/>
              <a:sym typeface="Quattrocento Sans"/>
            </a:endParaRPr>
          </a:p>
        </p:txBody>
      </p:sp>
      <p:sp>
        <p:nvSpPr>
          <p:cNvPr id="620" name="Shape 62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TATICAL DESIGN</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3E070715-ABA7-43F0-B1F6-65AB5C5063BC}"/>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4"/>
        <p:cNvGrpSpPr/>
        <p:nvPr/>
      </p:nvGrpSpPr>
      <p:grpSpPr>
        <a:xfrm>
          <a:off x="0" y="0"/>
          <a:ext cx="0" cy="0"/>
          <a:chOff x="0" y="0"/>
          <a:chExt cx="0" cy="0"/>
        </a:xfrm>
      </p:grpSpPr>
      <p:pic>
        <p:nvPicPr>
          <p:cNvPr id="625" name="Shape 625"/>
          <p:cNvPicPr preferRelativeResize="0"/>
          <p:nvPr/>
        </p:nvPicPr>
        <p:blipFill rotWithShape="1">
          <a:blip r:embed="rId3">
            <a:alphaModFix/>
          </a:blip>
          <a:srcRect/>
          <a:stretch/>
        </p:blipFill>
        <p:spPr>
          <a:xfrm>
            <a:off x="0" y="0"/>
            <a:ext cx="12285076" cy="8402126"/>
          </a:xfrm>
          <a:prstGeom prst="rect">
            <a:avLst/>
          </a:prstGeom>
          <a:noFill/>
          <a:ln>
            <a:noFill/>
          </a:ln>
        </p:spPr>
      </p:pic>
      <p:sp>
        <p:nvSpPr>
          <p:cNvPr id="626" name="Shape 626"/>
          <p:cNvSpPr/>
          <p:nvPr/>
        </p:nvSpPr>
        <p:spPr>
          <a:xfrm>
            <a:off x="0" y="416900"/>
            <a:ext cx="6399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a:solidFill>
                  <a:srgbClr val="FFFFFF"/>
                </a:solidFill>
                <a:latin typeface="Quattrocento Sans"/>
                <a:ea typeface="Quattrocento Sans"/>
                <a:cs typeface="Quattrocento Sans"/>
                <a:sym typeface="Quattrocento Sans"/>
              </a:rPr>
              <a:t>SHOW ME THE CODE!</a:t>
            </a:r>
            <a:endParaRPr sz="4800" b="1"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0"/>
        <p:cNvGrpSpPr/>
        <p:nvPr/>
      </p:nvGrpSpPr>
      <p:grpSpPr>
        <a:xfrm>
          <a:off x="0" y="0"/>
          <a:ext cx="0" cy="0"/>
          <a:chOff x="0" y="0"/>
          <a:chExt cx="0" cy="0"/>
        </a:xfrm>
      </p:grpSpPr>
      <p:cxnSp>
        <p:nvCxnSpPr>
          <p:cNvPr id="632" name="Shape 63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635" name="Shape 635"/>
          <p:cNvSpPr txBox="1"/>
          <p:nvPr/>
        </p:nvSpPr>
        <p:spPr>
          <a:xfrm>
            <a:off x="949625" y="339350"/>
            <a:ext cx="55398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SHOW ME THE CODE!</a:t>
            </a:r>
            <a:endParaRPr sz="4000" b="1" i="0" u="none" strike="noStrike" cap="none" dirty="0">
              <a:solidFill>
                <a:srgbClr val="1C1C1C"/>
              </a:solidFill>
              <a:latin typeface="Quattrocento Sans"/>
              <a:ea typeface="Quattrocento Sans"/>
              <a:cs typeface="Quattrocento Sans"/>
              <a:sym typeface="Quattrocento Sans"/>
            </a:endParaRPr>
          </a:p>
        </p:txBody>
      </p:sp>
      <p:sp>
        <p:nvSpPr>
          <p:cNvPr id="636" name="Shape 636"/>
          <p:cNvSpPr txBox="1"/>
          <p:nvPr/>
        </p:nvSpPr>
        <p:spPr>
          <a:xfrm>
            <a:off x="770400" y="2097674"/>
            <a:ext cx="10651200" cy="377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pt-BR" sz="4000" i="0" u="none" strike="noStrike" cap="none" dirty="0">
                <a:latin typeface="Quattrocento Sans"/>
                <a:ea typeface="Quattrocento Sans"/>
                <a:cs typeface="Quattrocento Sans"/>
                <a:sym typeface="Quattrocento Sans"/>
              </a:rPr>
              <a:t>Preciso alocar um </a:t>
            </a:r>
            <a:r>
              <a:rPr lang="pt-BR" sz="4000" b="1" i="0" u="none" strike="noStrike" cap="none" dirty="0">
                <a:solidFill>
                  <a:srgbClr val="1C1C1C"/>
                </a:solidFill>
                <a:latin typeface="Quattrocento Sans"/>
                <a:ea typeface="Quattrocento Sans"/>
                <a:cs typeface="Quattrocento Sans"/>
                <a:sym typeface="Quattrocento Sans"/>
              </a:rPr>
              <a:t>Item de Backlog </a:t>
            </a:r>
            <a:r>
              <a:rPr lang="pt-BR" sz="4000" i="0" u="none" strike="noStrike" cap="none" dirty="0">
                <a:latin typeface="Quattrocento Sans"/>
                <a:ea typeface="Quattrocento Sans"/>
                <a:cs typeface="Quattrocento Sans"/>
                <a:sym typeface="Quattrocento Sans"/>
              </a:rPr>
              <a:t>a um </a:t>
            </a:r>
            <a:r>
              <a:rPr lang="pt-BR" sz="4000" b="1" i="0" u="none" strike="noStrike" cap="none" dirty="0">
                <a:solidFill>
                  <a:srgbClr val="1C1C1C"/>
                </a:solidFill>
                <a:latin typeface="Quattrocento Sans"/>
                <a:ea typeface="Quattrocento Sans"/>
                <a:cs typeface="Quattrocento Sans"/>
                <a:sym typeface="Quattrocento Sans"/>
              </a:rPr>
              <a:t>Sprint.</a:t>
            </a:r>
            <a:endParaRPr sz="4000" b="1" i="0" u="none" strike="noStrike" cap="none" dirty="0">
              <a:solidFill>
                <a:srgbClr val="1C1C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Se já foi alocado </a:t>
            </a:r>
            <a:r>
              <a:rPr lang="pt-BR" sz="4000" i="0" u="none" strike="noStrike" cap="none" dirty="0">
                <a:latin typeface="Quattrocento Sans"/>
                <a:ea typeface="Quattrocento Sans"/>
                <a:cs typeface="Quattrocento Sans"/>
                <a:sym typeface="Quattrocento Sans"/>
              </a:rPr>
              <a:t>para um Sprint diferente, ele deve primeiro ser </a:t>
            </a:r>
            <a:r>
              <a:rPr lang="pt-BR" sz="4000" b="1" i="0" u="none" strike="noStrike" cap="none" dirty="0">
                <a:solidFill>
                  <a:srgbClr val="1C1C1C"/>
                </a:solidFill>
                <a:latin typeface="Quattrocento Sans"/>
                <a:ea typeface="Quattrocento Sans"/>
                <a:cs typeface="Quattrocento Sans"/>
                <a:sym typeface="Quattrocento Sans"/>
              </a:rPr>
              <a:t>desalocado.</a:t>
            </a:r>
            <a:r>
              <a:rPr lang="pt-BR" sz="4000" b="1" i="0" u="none" strike="noStrike" cap="none" dirty="0">
                <a:solidFill>
                  <a:srgbClr val="04391C"/>
                </a:solidFill>
                <a:latin typeface="Quattrocento Sans"/>
                <a:ea typeface="Quattrocento Sans"/>
                <a:cs typeface="Quattrocento Sans"/>
                <a:sym typeface="Quattrocento Sans"/>
              </a:rPr>
              <a:t> </a:t>
            </a:r>
            <a:endParaRPr sz="4000" b="1" i="0" u="none" strike="noStrike" cap="none" dirty="0">
              <a:solidFill>
                <a:srgbClr val="0439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4000"/>
              <a:buFont typeface="Arial"/>
              <a:buNone/>
            </a:pPr>
            <a:r>
              <a:rPr lang="pt-BR" sz="4000" i="0" u="none" strike="noStrike" cap="none" dirty="0">
                <a:latin typeface="Quattrocento Sans"/>
                <a:ea typeface="Quattrocento Sans"/>
                <a:cs typeface="Quattrocento Sans"/>
                <a:sym typeface="Quattrocento Sans"/>
              </a:rPr>
              <a:t>Após a conclusão da alocação, </a:t>
            </a:r>
            <a:br>
              <a:rPr lang="pt-BR" sz="4000" b="1" i="0" u="none" strike="noStrike" cap="none" dirty="0">
                <a:solidFill>
                  <a:srgbClr val="04391C"/>
                </a:solidFill>
                <a:latin typeface="Quattrocento Sans"/>
                <a:ea typeface="Quattrocento Sans"/>
                <a:cs typeface="Quattrocento Sans"/>
                <a:sym typeface="Quattrocento Sans"/>
              </a:rPr>
            </a:br>
            <a:r>
              <a:rPr lang="pt-BR" sz="4000" b="1" i="0" u="none" strike="noStrike" cap="none" dirty="0">
                <a:solidFill>
                  <a:srgbClr val="1C1C1C"/>
                </a:solidFill>
                <a:latin typeface="Quattrocento Sans"/>
                <a:ea typeface="Quattrocento Sans"/>
                <a:cs typeface="Quattrocento Sans"/>
                <a:sym typeface="Quattrocento Sans"/>
              </a:rPr>
              <a:t>notifique</a:t>
            </a:r>
            <a:r>
              <a:rPr lang="pt-BR" sz="4000" b="1" i="0" u="none" strike="noStrike" cap="none" dirty="0">
                <a:solidFill>
                  <a:srgbClr val="07AA35"/>
                </a:solidFill>
                <a:latin typeface="Quattrocento Sans"/>
                <a:ea typeface="Quattrocento Sans"/>
                <a:cs typeface="Quattrocento Sans"/>
                <a:sym typeface="Quattrocento Sans"/>
              </a:rPr>
              <a:t> </a:t>
            </a:r>
            <a:r>
              <a:rPr lang="pt-BR" sz="4000" i="0" u="none" strike="noStrike" cap="none" dirty="0">
                <a:latin typeface="Quattrocento Sans"/>
                <a:ea typeface="Quattrocento Sans"/>
                <a:cs typeface="Quattrocento Sans"/>
                <a:sym typeface="Quattrocento Sans"/>
              </a:rPr>
              <a:t>as partes interessadas.</a:t>
            </a:r>
            <a:endParaRPr sz="4000" i="0" u="none" strike="noStrike" cap="none" dirty="0">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rgbClr val="0439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B57F04C3-F87D-4688-88B2-2077669E6286}"/>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0"/>
        <p:cNvGrpSpPr/>
        <p:nvPr/>
      </p:nvGrpSpPr>
      <p:grpSpPr>
        <a:xfrm>
          <a:off x="0" y="0"/>
          <a:ext cx="0" cy="0"/>
          <a:chOff x="0" y="0"/>
          <a:chExt cx="0" cy="0"/>
        </a:xfrm>
      </p:grpSpPr>
      <p:cxnSp>
        <p:nvCxnSpPr>
          <p:cNvPr id="642" name="Shape 642"/>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645" name="Shape 645"/>
          <p:cNvSpPr txBox="1"/>
          <p:nvPr/>
        </p:nvSpPr>
        <p:spPr>
          <a:xfrm>
            <a:off x="949625" y="339350"/>
            <a:ext cx="55398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SHOW ME THE CODE!</a:t>
            </a:r>
            <a:endParaRPr sz="4000" b="1" i="0" u="none" strike="noStrike" cap="none" dirty="0">
              <a:solidFill>
                <a:srgbClr val="1C1C1C"/>
              </a:solidFill>
              <a:latin typeface="Quattrocento Sans"/>
              <a:ea typeface="Quattrocento Sans"/>
              <a:cs typeface="Quattrocento Sans"/>
              <a:sym typeface="Quattrocento Sans"/>
            </a:endParaRPr>
          </a:p>
        </p:txBody>
      </p:sp>
      <p:sp>
        <p:nvSpPr>
          <p:cNvPr id="646" name="Shape 646"/>
          <p:cNvSpPr/>
          <p:nvPr/>
        </p:nvSpPr>
        <p:spPr>
          <a:xfrm>
            <a:off x="4922400" y="1905000"/>
            <a:ext cx="2347200" cy="927300"/>
          </a:xfrm>
          <a:prstGeom prst="roundRect">
            <a:avLst>
              <a:gd name="adj" fmla="val 16667"/>
            </a:avLst>
          </a:prstGeom>
          <a:solidFill>
            <a:srgbClr val="1C1C1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a:solidFill>
                  <a:srgbClr val="FFFFFF"/>
                </a:solidFill>
                <a:latin typeface="Nunito"/>
                <a:ea typeface="Nunito"/>
                <a:cs typeface="Nunito"/>
                <a:sym typeface="Nunito"/>
              </a:rPr>
              <a:t>Sprint</a:t>
            </a:r>
            <a:endParaRPr sz="2400" b="0" i="0" u="none" strike="noStrike" cap="none">
              <a:solidFill>
                <a:srgbClr val="FFFFFF"/>
              </a:solidFill>
              <a:latin typeface="Nunito"/>
              <a:ea typeface="Nunito"/>
              <a:cs typeface="Nunito"/>
              <a:sym typeface="Nunito"/>
            </a:endParaRPr>
          </a:p>
        </p:txBody>
      </p:sp>
      <p:sp>
        <p:nvSpPr>
          <p:cNvPr id="647" name="Shape 647"/>
          <p:cNvSpPr/>
          <p:nvPr/>
        </p:nvSpPr>
        <p:spPr>
          <a:xfrm>
            <a:off x="4922400" y="3260925"/>
            <a:ext cx="2347200" cy="927300"/>
          </a:xfrm>
          <a:prstGeom prst="roundRect">
            <a:avLst>
              <a:gd name="adj" fmla="val 16667"/>
            </a:avLst>
          </a:prstGeom>
          <a:solidFill>
            <a:srgbClr val="1C1C1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dirty="0">
                <a:solidFill>
                  <a:srgbClr val="FFFFFF"/>
                </a:solidFill>
                <a:latin typeface="Nunito"/>
                <a:ea typeface="Nunito"/>
                <a:cs typeface="Nunito"/>
                <a:sym typeface="Nunito"/>
              </a:rPr>
              <a:t>Backlog Item</a:t>
            </a:r>
            <a:endParaRPr sz="2400" b="0" i="0" u="none" strike="noStrike" cap="none" dirty="0">
              <a:solidFill>
                <a:srgbClr val="FFFFFF"/>
              </a:solidFill>
              <a:latin typeface="Nunito"/>
              <a:ea typeface="Nunito"/>
              <a:cs typeface="Nunito"/>
              <a:sym typeface="Nunito"/>
            </a:endParaRPr>
          </a:p>
        </p:txBody>
      </p:sp>
      <p:cxnSp>
        <p:nvCxnSpPr>
          <p:cNvPr id="648" name="Shape 648"/>
          <p:cNvCxnSpPr>
            <a:stCxn id="646" idx="2"/>
            <a:endCxn id="647" idx="0"/>
          </p:cNvCxnSpPr>
          <p:nvPr/>
        </p:nvCxnSpPr>
        <p:spPr>
          <a:xfrm>
            <a:off x="6096000" y="2832300"/>
            <a:ext cx="0" cy="428700"/>
          </a:xfrm>
          <a:prstGeom prst="straightConnector1">
            <a:avLst/>
          </a:prstGeom>
          <a:noFill/>
          <a:ln w="9525" cap="flat" cmpd="sng">
            <a:solidFill>
              <a:srgbClr val="000000"/>
            </a:solidFill>
            <a:prstDash val="solid"/>
            <a:round/>
            <a:headEnd type="none" w="sm" len="sm"/>
            <a:tailEnd type="triangle" w="med" len="med"/>
          </a:ln>
        </p:spPr>
      </p:cxnSp>
      <p:sp>
        <p:nvSpPr>
          <p:cNvPr id="649" name="Shape 649"/>
          <p:cNvSpPr/>
          <p:nvPr/>
        </p:nvSpPr>
        <p:spPr>
          <a:xfrm>
            <a:off x="4922400" y="4721125"/>
            <a:ext cx="2347200" cy="927300"/>
          </a:xfrm>
          <a:prstGeom prst="roundRect">
            <a:avLst>
              <a:gd name="adj" fmla="val 16667"/>
            </a:avLst>
          </a:prstGeom>
          <a:solidFill>
            <a:srgbClr val="1C1C1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a:solidFill>
                  <a:srgbClr val="FFFFFF"/>
                </a:solidFill>
                <a:latin typeface="Nunito"/>
                <a:ea typeface="Nunito"/>
                <a:cs typeface="Nunito"/>
                <a:sym typeface="Nunito"/>
              </a:rPr>
              <a:t>Task</a:t>
            </a:r>
            <a:endParaRPr sz="2400" b="0" i="0" u="none" strike="noStrike" cap="none">
              <a:solidFill>
                <a:srgbClr val="FFFFFF"/>
              </a:solidFill>
              <a:latin typeface="Nunito"/>
              <a:ea typeface="Nunito"/>
              <a:cs typeface="Nunito"/>
              <a:sym typeface="Nunito"/>
            </a:endParaRPr>
          </a:p>
        </p:txBody>
      </p:sp>
      <p:cxnSp>
        <p:nvCxnSpPr>
          <p:cNvPr id="650" name="Shape 650"/>
          <p:cNvCxnSpPr>
            <a:stCxn id="647" idx="2"/>
            <a:endCxn id="649" idx="0"/>
          </p:cNvCxnSpPr>
          <p:nvPr/>
        </p:nvCxnSpPr>
        <p:spPr>
          <a:xfrm>
            <a:off x="6096000" y="4188225"/>
            <a:ext cx="0" cy="532800"/>
          </a:xfrm>
          <a:prstGeom prst="straightConnector1">
            <a:avLst/>
          </a:prstGeom>
          <a:noFill/>
          <a:ln w="9525" cap="flat" cmpd="sng">
            <a:solidFill>
              <a:srgbClr val="000000"/>
            </a:solidFill>
            <a:prstDash val="solid"/>
            <a:round/>
            <a:headEnd type="none" w="sm" len="sm"/>
            <a:tailEnd type="triangle" w="med" len="med"/>
          </a:ln>
        </p:spPr>
      </p:cxnSp>
      <p:pic>
        <p:nvPicPr>
          <p:cNvPr id="12" name="Shape 126">
            <a:extLst>
              <a:ext uri="{FF2B5EF4-FFF2-40B4-BE49-F238E27FC236}">
                <a16:creationId xmlns:a16="http://schemas.microsoft.com/office/drawing/2014/main" id="{0FA45955-18B6-4F09-A8F7-24603BF2E33F}"/>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4"/>
        <p:cNvGrpSpPr/>
        <p:nvPr/>
      </p:nvGrpSpPr>
      <p:grpSpPr>
        <a:xfrm>
          <a:off x="0" y="0"/>
          <a:ext cx="0" cy="0"/>
          <a:chOff x="0" y="0"/>
          <a:chExt cx="0" cy="0"/>
        </a:xfrm>
      </p:grpSpPr>
      <p:pic>
        <p:nvPicPr>
          <p:cNvPr id="655" name="Shape 655"/>
          <p:cNvPicPr preferRelativeResize="0"/>
          <p:nvPr/>
        </p:nvPicPr>
        <p:blipFill rotWithShape="1">
          <a:blip r:embed="rId3">
            <a:alphaModFix/>
          </a:blip>
          <a:srcRect/>
          <a:stretch/>
        </p:blipFill>
        <p:spPr>
          <a:xfrm>
            <a:off x="0" y="0"/>
            <a:ext cx="12840499" cy="7222775"/>
          </a:xfrm>
          <a:prstGeom prst="rect">
            <a:avLst/>
          </a:prstGeom>
          <a:noFill/>
          <a:ln>
            <a:noFill/>
          </a:ln>
        </p:spPr>
      </p:pic>
      <p:sp>
        <p:nvSpPr>
          <p:cNvPr id="656" name="Shape 656"/>
          <p:cNvSpPr/>
          <p:nvPr/>
        </p:nvSpPr>
        <p:spPr>
          <a:xfrm>
            <a:off x="0" y="416900"/>
            <a:ext cx="6399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dirty="0">
                <a:solidFill>
                  <a:srgbClr val="FFFFFF"/>
                </a:solidFill>
                <a:latin typeface="Quattrocento Sans"/>
                <a:ea typeface="Quattrocento Sans"/>
                <a:cs typeface="Quattrocento Sans"/>
                <a:sym typeface="Quattrocento Sans"/>
              </a:rPr>
              <a:t>ANEMIC MODEL</a:t>
            </a:r>
            <a:endParaRPr sz="4800" b="1" i="0" u="none" strike="noStrike" cap="none" dirty="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52526"/>
        </a:solidFill>
        <a:effectLst/>
      </p:bgPr>
    </p:bg>
    <p:spTree>
      <p:nvGrpSpPr>
        <p:cNvPr id="1" name="Shape 660"/>
        <p:cNvGrpSpPr/>
        <p:nvPr/>
      </p:nvGrpSpPr>
      <p:grpSpPr>
        <a:xfrm>
          <a:off x="0" y="0"/>
          <a:ext cx="0" cy="0"/>
          <a:chOff x="0" y="0"/>
          <a:chExt cx="0" cy="0"/>
        </a:xfrm>
      </p:grpSpPr>
      <p:sp>
        <p:nvSpPr>
          <p:cNvPr id="665" name="Shape 665"/>
          <p:cNvSpPr txBox="1"/>
          <p:nvPr/>
        </p:nvSpPr>
        <p:spPr>
          <a:xfrm>
            <a:off x="949625" y="339350"/>
            <a:ext cx="55398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F8F8F8"/>
                </a:solidFill>
                <a:latin typeface="Quattrocento Sans"/>
                <a:ea typeface="Quattrocento Sans"/>
                <a:cs typeface="Quattrocento Sans"/>
                <a:sym typeface="Quattrocento Sans"/>
              </a:rPr>
              <a:t>SHOW ME THE CODE!</a:t>
            </a:r>
            <a:endParaRPr sz="4000" b="1" i="0" u="none" strike="noStrike" cap="none" dirty="0">
              <a:solidFill>
                <a:srgbClr val="F8F8F8"/>
              </a:solidFill>
              <a:latin typeface="Quattrocento Sans"/>
              <a:ea typeface="Quattrocento Sans"/>
              <a:cs typeface="Quattrocento Sans"/>
              <a:sym typeface="Quattrocento Sans"/>
            </a:endParaRPr>
          </a:p>
        </p:txBody>
      </p:sp>
      <p:pic>
        <p:nvPicPr>
          <p:cNvPr id="666" name="Shape 666"/>
          <p:cNvPicPr preferRelativeResize="0"/>
          <p:nvPr/>
        </p:nvPicPr>
        <p:blipFill rotWithShape="1">
          <a:blip r:embed="rId3">
            <a:alphaModFix/>
          </a:blip>
          <a:srcRect/>
          <a:stretch/>
        </p:blipFill>
        <p:spPr>
          <a:xfrm>
            <a:off x="9326450" y="1721050"/>
            <a:ext cx="2091800" cy="403675"/>
          </a:xfrm>
          <a:prstGeom prst="rect">
            <a:avLst/>
          </a:prstGeom>
          <a:noFill/>
          <a:ln>
            <a:noFill/>
          </a:ln>
        </p:spPr>
      </p:pic>
      <p:pic>
        <p:nvPicPr>
          <p:cNvPr id="667" name="Shape 667"/>
          <p:cNvPicPr preferRelativeResize="0"/>
          <p:nvPr/>
        </p:nvPicPr>
        <p:blipFill rotWithShape="1">
          <a:blip r:embed="rId4">
            <a:alphaModFix/>
          </a:blip>
          <a:srcRect/>
          <a:stretch/>
        </p:blipFill>
        <p:spPr>
          <a:xfrm>
            <a:off x="10048" y="1410432"/>
            <a:ext cx="4255849" cy="5164000"/>
          </a:xfrm>
          <a:prstGeom prst="rect">
            <a:avLst/>
          </a:prstGeom>
          <a:noFill/>
          <a:ln>
            <a:noFill/>
          </a:ln>
        </p:spPr>
      </p:pic>
      <p:pic>
        <p:nvPicPr>
          <p:cNvPr id="668" name="Shape 668"/>
          <p:cNvPicPr preferRelativeResize="0"/>
          <p:nvPr/>
        </p:nvPicPr>
        <p:blipFill rotWithShape="1">
          <a:blip r:embed="rId5">
            <a:alphaModFix/>
          </a:blip>
          <a:srcRect/>
          <a:stretch/>
        </p:blipFill>
        <p:spPr>
          <a:xfrm>
            <a:off x="4876200" y="1315675"/>
            <a:ext cx="4075512" cy="2510646"/>
          </a:xfrm>
          <a:prstGeom prst="rect">
            <a:avLst/>
          </a:prstGeom>
          <a:noFill/>
          <a:ln>
            <a:noFill/>
          </a:ln>
        </p:spPr>
      </p:pic>
      <p:pic>
        <p:nvPicPr>
          <p:cNvPr id="10" name="Shape 126">
            <a:extLst>
              <a:ext uri="{FF2B5EF4-FFF2-40B4-BE49-F238E27FC236}">
                <a16:creationId xmlns:a16="http://schemas.microsoft.com/office/drawing/2014/main" id="{BB6E3E7D-C3C6-459E-B637-36CF6D4183A4}"/>
              </a:ext>
            </a:extLst>
          </p:cNvPr>
          <p:cNvPicPr preferRelativeResize="0"/>
          <p:nvPr/>
        </p:nvPicPr>
        <p:blipFill rotWithShape="1">
          <a:blip r:embed="rId6">
            <a:alphaModFix/>
            <a:duotone>
              <a:schemeClr val="accent5">
                <a:shade val="45000"/>
                <a:satMod val="135000"/>
              </a:schemeClr>
              <a:prstClr val="white"/>
            </a:duotone>
          </a:blip>
          <a:srcRect l="-1843" b="-1843"/>
          <a:stretch/>
        </p:blipFill>
        <p:spPr>
          <a:xfrm>
            <a:off x="1" y="339358"/>
            <a:ext cx="864704" cy="86730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672"/>
        <p:cNvGrpSpPr/>
        <p:nvPr/>
      </p:nvGrpSpPr>
      <p:grpSpPr>
        <a:xfrm>
          <a:off x="0" y="0"/>
          <a:ext cx="0" cy="0"/>
          <a:chOff x="0" y="0"/>
          <a:chExt cx="0" cy="0"/>
        </a:xfrm>
      </p:grpSpPr>
      <p:pic>
        <p:nvPicPr>
          <p:cNvPr id="678" name="Shape 678"/>
          <p:cNvPicPr preferRelativeResize="0"/>
          <p:nvPr/>
        </p:nvPicPr>
        <p:blipFill rotWithShape="1">
          <a:blip r:embed="rId3">
            <a:alphaModFix/>
          </a:blip>
          <a:srcRect/>
          <a:stretch/>
        </p:blipFill>
        <p:spPr>
          <a:xfrm>
            <a:off x="2154512" y="1704521"/>
            <a:ext cx="7882975" cy="4497000"/>
          </a:xfrm>
          <a:prstGeom prst="rect">
            <a:avLst/>
          </a:prstGeom>
          <a:noFill/>
          <a:ln>
            <a:noFill/>
          </a:ln>
        </p:spPr>
      </p:pic>
      <p:sp>
        <p:nvSpPr>
          <p:cNvPr id="8" name="Shape 665">
            <a:extLst>
              <a:ext uri="{FF2B5EF4-FFF2-40B4-BE49-F238E27FC236}">
                <a16:creationId xmlns:a16="http://schemas.microsoft.com/office/drawing/2014/main" id="{78CC1008-3757-4D1B-B5B2-88606DE3C66C}"/>
              </a:ext>
            </a:extLst>
          </p:cNvPr>
          <p:cNvSpPr txBox="1"/>
          <p:nvPr/>
        </p:nvSpPr>
        <p:spPr>
          <a:xfrm>
            <a:off x="949625" y="339350"/>
            <a:ext cx="55398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F8F8F8"/>
                </a:solidFill>
                <a:latin typeface="Quattrocento Sans"/>
                <a:ea typeface="Quattrocento Sans"/>
                <a:cs typeface="Quattrocento Sans"/>
                <a:sym typeface="Quattrocento Sans"/>
              </a:rPr>
              <a:t>SHOW ME THE CODE!</a:t>
            </a:r>
            <a:endParaRPr sz="4000" b="1" i="0" u="none" strike="noStrike" cap="none" dirty="0">
              <a:solidFill>
                <a:srgbClr val="F8F8F8"/>
              </a:solidFill>
              <a:latin typeface="Quattrocento Sans"/>
              <a:ea typeface="Quattrocento Sans"/>
              <a:cs typeface="Quattrocento Sans"/>
              <a:sym typeface="Quattrocento Sans"/>
            </a:endParaRPr>
          </a:p>
        </p:txBody>
      </p:sp>
      <p:pic>
        <p:nvPicPr>
          <p:cNvPr id="9" name="Shape 126">
            <a:extLst>
              <a:ext uri="{FF2B5EF4-FFF2-40B4-BE49-F238E27FC236}">
                <a16:creationId xmlns:a16="http://schemas.microsoft.com/office/drawing/2014/main" id="{7990A7EB-D175-4DB2-BA97-F7E9B694625D}"/>
              </a:ext>
            </a:extLst>
          </p:cNvPr>
          <p:cNvPicPr preferRelativeResize="0"/>
          <p:nvPr/>
        </p:nvPicPr>
        <p:blipFill rotWithShape="1">
          <a:blip r:embed="rId4">
            <a:alphaModFix/>
            <a:duotone>
              <a:schemeClr val="accent5">
                <a:shade val="45000"/>
                <a:satMod val="135000"/>
              </a:schemeClr>
              <a:prstClr val="white"/>
            </a:duotone>
          </a:blip>
          <a:srcRect l="-1843" b="-1843"/>
          <a:stretch/>
        </p:blipFill>
        <p:spPr>
          <a:xfrm>
            <a:off x="1" y="339358"/>
            <a:ext cx="864704" cy="86730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682"/>
        <p:cNvGrpSpPr/>
        <p:nvPr/>
      </p:nvGrpSpPr>
      <p:grpSpPr>
        <a:xfrm>
          <a:off x="0" y="0"/>
          <a:ext cx="0" cy="0"/>
          <a:chOff x="0" y="0"/>
          <a:chExt cx="0" cy="0"/>
        </a:xfrm>
      </p:grpSpPr>
      <p:pic>
        <p:nvPicPr>
          <p:cNvPr id="688" name="Shape 688"/>
          <p:cNvPicPr preferRelativeResize="0"/>
          <p:nvPr/>
        </p:nvPicPr>
        <p:blipFill rotWithShape="1">
          <a:blip r:embed="rId3">
            <a:alphaModFix/>
          </a:blip>
          <a:srcRect/>
          <a:stretch/>
        </p:blipFill>
        <p:spPr>
          <a:xfrm>
            <a:off x="2251762" y="1262975"/>
            <a:ext cx="6925703" cy="5255675"/>
          </a:xfrm>
          <a:prstGeom prst="rect">
            <a:avLst/>
          </a:prstGeom>
          <a:noFill/>
          <a:ln>
            <a:noFill/>
          </a:ln>
        </p:spPr>
      </p:pic>
      <p:sp>
        <p:nvSpPr>
          <p:cNvPr id="8" name="Shape 665">
            <a:extLst>
              <a:ext uri="{FF2B5EF4-FFF2-40B4-BE49-F238E27FC236}">
                <a16:creationId xmlns:a16="http://schemas.microsoft.com/office/drawing/2014/main" id="{956F580D-675A-41EE-A85E-2392C2839420}"/>
              </a:ext>
            </a:extLst>
          </p:cNvPr>
          <p:cNvSpPr txBox="1"/>
          <p:nvPr/>
        </p:nvSpPr>
        <p:spPr>
          <a:xfrm>
            <a:off x="949625" y="339350"/>
            <a:ext cx="55398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F8F8F8"/>
                </a:solidFill>
                <a:latin typeface="Quattrocento Sans"/>
                <a:ea typeface="Quattrocento Sans"/>
                <a:cs typeface="Quattrocento Sans"/>
                <a:sym typeface="Quattrocento Sans"/>
              </a:rPr>
              <a:t>SHOW ME THE CODE!</a:t>
            </a:r>
            <a:endParaRPr sz="4000" b="1" i="0" u="none" strike="noStrike" cap="none" dirty="0">
              <a:solidFill>
                <a:srgbClr val="F8F8F8"/>
              </a:solidFill>
              <a:latin typeface="Quattrocento Sans"/>
              <a:ea typeface="Quattrocento Sans"/>
              <a:cs typeface="Quattrocento Sans"/>
              <a:sym typeface="Quattrocento Sans"/>
            </a:endParaRPr>
          </a:p>
        </p:txBody>
      </p:sp>
      <p:pic>
        <p:nvPicPr>
          <p:cNvPr id="9" name="Shape 126">
            <a:extLst>
              <a:ext uri="{FF2B5EF4-FFF2-40B4-BE49-F238E27FC236}">
                <a16:creationId xmlns:a16="http://schemas.microsoft.com/office/drawing/2014/main" id="{A42B49F6-4E0D-4A34-B369-E450AC0BDAC6}"/>
              </a:ext>
            </a:extLst>
          </p:cNvPr>
          <p:cNvPicPr preferRelativeResize="0"/>
          <p:nvPr/>
        </p:nvPicPr>
        <p:blipFill rotWithShape="1">
          <a:blip r:embed="rId4">
            <a:alphaModFix/>
            <a:duotone>
              <a:schemeClr val="accent5">
                <a:shade val="45000"/>
                <a:satMod val="135000"/>
              </a:schemeClr>
              <a:prstClr val="white"/>
            </a:duotone>
          </a:blip>
          <a:srcRect l="-1843" b="-1843"/>
          <a:stretch/>
        </p:blipFill>
        <p:spPr>
          <a:xfrm>
            <a:off x="1" y="339358"/>
            <a:ext cx="864704" cy="86730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692"/>
        <p:cNvGrpSpPr/>
        <p:nvPr/>
      </p:nvGrpSpPr>
      <p:grpSpPr>
        <a:xfrm>
          <a:off x="0" y="0"/>
          <a:ext cx="0" cy="0"/>
          <a:chOff x="0" y="0"/>
          <a:chExt cx="0" cy="0"/>
        </a:xfrm>
      </p:grpSpPr>
      <p:pic>
        <p:nvPicPr>
          <p:cNvPr id="693" name="Shape 693"/>
          <p:cNvPicPr preferRelativeResize="0"/>
          <p:nvPr/>
        </p:nvPicPr>
        <p:blipFill rotWithShape="1">
          <a:blip r:embed="rId3">
            <a:alphaModFix/>
          </a:blip>
          <a:srcRect/>
          <a:stretch/>
        </p:blipFill>
        <p:spPr>
          <a:xfrm>
            <a:off x="0" y="76200"/>
            <a:ext cx="1211154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
        <p:cNvGrpSpPr/>
        <p:nvPr/>
      </p:nvGrpSpPr>
      <p:grpSpPr>
        <a:xfrm>
          <a:off x="0" y="0"/>
          <a:ext cx="0" cy="0"/>
          <a:chOff x="0" y="0"/>
          <a:chExt cx="0" cy="0"/>
        </a:xfrm>
      </p:grpSpPr>
      <p:pic>
        <p:nvPicPr>
          <p:cNvPr id="70" name="Shape 70"/>
          <p:cNvPicPr preferRelativeResize="0"/>
          <p:nvPr/>
        </p:nvPicPr>
        <p:blipFill rotWithShape="1">
          <a:blip r:embed="rId3">
            <a:alphaModFix/>
          </a:blip>
          <a:srcRect/>
          <a:stretch/>
        </p:blipFill>
        <p:spPr>
          <a:xfrm>
            <a:off x="0" y="-635000"/>
            <a:ext cx="12192000" cy="8128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7"/>
        <p:cNvGrpSpPr/>
        <p:nvPr/>
      </p:nvGrpSpPr>
      <p:grpSpPr>
        <a:xfrm>
          <a:off x="0" y="0"/>
          <a:ext cx="0" cy="0"/>
          <a:chOff x="0" y="0"/>
          <a:chExt cx="0" cy="0"/>
        </a:xfrm>
      </p:grpSpPr>
      <p:pic>
        <p:nvPicPr>
          <p:cNvPr id="698" name="Shape 698"/>
          <p:cNvPicPr preferRelativeResize="0"/>
          <p:nvPr/>
        </p:nvPicPr>
        <p:blipFill rotWithShape="1">
          <a:blip r:embed="rId3">
            <a:alphaModFix/>
          </a:blip>
          <a:srcRect/>
          <a:stretch/>
        </p:blipFill>
        <p:spPr>
          <a:xfrm>
            <a:off x="-1079750" y="0"/>
            <a:ext cx="16459200" cy="6858000"/>
          </a:xfrm>
          <a:prstGeom prst="rect">
            <a:avLst/>
          </a:prstGeom>
          <a:noFill/>
          <a:ln>
            <a:noFill/>
          </a:ln>
        </p:spPr>
      </p:pic>
      <p:sp>
        <p:nvSpPr>
          <p:cNvPr id="699" name="Shape 699"/>
          <p:cNvSpPr/>
          <p:nvPr/>
        </p:nvSpPr>
        <p:spPr>
          <a:xfrm>
            <a:off x="0" y="416900"/>
            <a:ext cx="6399300" cy="1179300"/>
          </a:xfrm>
          <a:prstGeom prst="rect">
            <a:avLst/>
          </a:pr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pt-BR" sz="4800" b="1" i="0" u="none" strike="noStrike" cap="none">
                <a:solidFill>
                  <a:srgbClr val="FFFFFF"/>
                </a:solidFill>
                <a:latin typeface="Quattrocento Sans"/>
                <a:ea typeface="Quattrocento Sans"/>
                <a:cs typeface="Quattrocento Sans"/>
                <a:sym typeface="Quattrocento Sans"/>
              </a:rPr>
              <a:t>RICH MODEL</a:t>
            </a:r>
            <a:endParaRPr sz="4800" b="1"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52526"/>
        </a:solidFill>
        <a:effectLst/>
      </p:bgPr>
    </p:bg>
    <p:spTree>
      <p:nvGrpSpPr>
        <p:cNvPr id="1" name="Shape 703"/>
        <p:cNvGrpSpPr/>
        <p:nvPr/>
      </p:nvGrpSpPr>
      <p:grpSpPr>
        <a:xfrm>
          <a:off x="0" y="0"/>
          <a:ext cx="0" cy="0"/>
          <a:chOff x="0" y="0"/>
          <a:chExt cx="0" cy="0"/>
        </a:xfrm>
      </p:grpSpPr>
      <p:pic>
        <p:nvPicPr>
          <p:cNvPr id="709" name="Shape 709"/>
          <p:cNvPicPr preferRelativeResize="0"/>
          <p:nvPr/>
        </p:nvPicPr>
        <p:blipFill rotWithShape="1">
          <a:blip r:embed="rId3">
            <a:alphaModFix/>
          </a:blip>
          <a:srcRect/>
          <a:stretch/>
        </p:blipFill>
        <p:spPr>
          <a:xfrm>
            <a:off x="9326450" y="1721050"/>
            <a:ext cx="2403975" cy="463925"/>
          </a:xfrm>
          <a:prstGeom prst="rect">
            <a:avLst/>
          </a:prstGeom>
          <a:noFill/>
          <a:ln>
            <a:noFill/>
          </a:ln>
        </p:spPr>
      </p:pic>
      <p:pic>
        <p:nvPicPr>
          <p:cNvPr id="710" name="Shape 710"/>
          <p:cNvPicPr preferRelativeResize="0"/>
          <p:nvPr/>
        </p:nvPicPr>
        <p:blipFill rotWithShape="1">
          <a:blip r:embed="rId4">
            <a:alphaModFix/>
          </a:blip>
          <a:srcRect/>
          <a:stretch/>
        </p:blipFill>
        <p:spPr>
          <a:xfrm>
            <a:off x="5422525" y="1721050"/>
            <a:ext cx="3806525" cy="1182025"/>
          </a:xfrm>
          <a:prstGeom prst="rect">
            <a:avLst/>
          </a:prstGeom>
          <a:noFill/>
          <a:ln>
            <a:noFill/>
          </a:ln>
        </p:spPr>
      </p:pic>
      <p:pic>
        <p:nvPicPr>
          <p:cNvPr id="711" name="Shape 711"/>
          <p:cNvPicPr preferRelativeResize="0"/>
          <p:nvPr/>
        </p:nvPicPr>
        <p:blipFill rotWithShape="1">
          <a:blip r:embed="rId5">
            <a:alphaModFix/>
          </a:blip>
          <a:srcRect/>
          <a:stretch/>
        </p:blipFill>
        <p:spPr>
          <a:xfrm>
            <a:off x="5422525" y="3417474"/>
            <a:ext cx="4470125" cy="2185400"/>
          </a:xfrm>
          <a:prstGeom prst="rect">
            <a:avLst/>
          </a:prstGeom>
          <a:noFill/>
          <a:ln>
            <a:noFill/>
          </a:ln>
        </p:spPr>
      </p:pic>
      <p:pic>
        <p:nvPicPr>
          <p:cNvPr id="712" name="Shape 712"/>
          <p:cNvPicPr preferRelativeResize="0"/>
          <p:nvPr/>
        </p:nvPicPr>
        <p:blipFill rotWithShape="1">
          <a:blip r:embed="rId6">
            <a:alphaModFix/>
          </a:blip>
          <a:srcRect/>
          <a:stretch/>
        </p:blipFill>
        <p:spPr>
          <a:xfrm>
            <a:off x="279578" y="1398068"/>
            <a:ext cx="4470125" cy="5459932"/>
          </a:xfrm>
          <a:prstGeom prst="rect">
            <a:avLst/>
          </a:prstGeom>
          <a:noFill/>
          <a:ln>
            <a:noFill/>
          </a:ln>
        </p:spPr>
      </p:pic>
      <p:sp>
        <p:nvSpPr>
          <p:cNvPr id="11" name="Shape 665">
            <a:extLst>
              <a:ext uri="{FF2B5EF4-FFF2-40B4-BE49-F238E27FC236}">
                <a16:creationId xmlns:a16="http://schemas.microsoft.com/office/drawing/2014/main" id="{577E504C-A458-47D5-B2CC-A6DC4AEAE72D}"/>
              </a:ext>
            </a:extLst>
          </p:cNvPr>
          <p:cNvSpPr txBox="1"/>
          <p:nvPr/>
        </p:nvSpPr>
        <p:spPr>
          <a:xfrm>
            <a:off x="949625" y="339350"/>
            <a:ext cx="55398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F8F8F8"/>
                </a:solidFill>
                <a:latin typeface="Quattrocento Sans"/>
                <a:ea typeface="Quattrocento Sans"/>
                <a:cs typeface="Quattrocento Sans"/>
                <a:sym typeface="Quattrocento Sans"/>
              </a:rPr>
              <a:t>SHOW ME THE CODE!</a:t>
            </a:r>
            <a:endParaRPr sz="4000" b="1" i="0" u="none" strike="noStrike" cap="none" dirty="0">
              <a:solidFill>
                <a:srgbClr val="F8F8F8"/>
              </a:solidFill>
              <a:latin typeface="Quattrocento Sans"/>
              <a:ea typeface="Quattrocento Sans"/>
              <a:cs typeface="Quattrocento Sans"/>
              <a:sym typeface="Quattrocento Sans"/>
            </a:endParaRPr>
          </a:p>
        </p:txBody>
      </p:sp>
      <p:pic>
        <p:nvPicPr>
          <p:cNvPr id="12" name="Shape 126">
            <a:extLst>
              <a:ext uri="{FF2B5EF4-FFF2-40B4-BE49-F238E27FC236}">
                <a16:creationId xmlns:a16="http://schemas.microsoft.com/office/drawing/2014/main" id="{464A56A2-6C0E-4715-8518-A97E66F604E8}"/>
              </a:ext>
            </a:extLst>
          </p:cNvPr>
          <p:cNvPicPr preferRelativeResize="0"/>
          <p:nvPr/>
        </p:nvPicPr>
        <p:blipFill rotWithShape="1">
          <a:blip r:embed="rId7">
            <a:alphaModFix/>
            <a:duotone>
              <a:schemeClr val="accent5">
                <a:shade val="45000"/>
                <a:satMod val="135000"/>
              </a:schemeClr>
              <a:prstClr val="white"/>
            </a:duotone>
          </a:blip>
          <a:srcRect l="-1843" b="-1843"/>
          <a:stretch/>
        </p:blipFill>
        <p:spPr>
          <a:xfrm>
            <a:off x="1" y="339358"/>
            <a:ext cx="864704" cy="86730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716"/>
        <p:cNvGrpSpPr/>
        <p:nvPr/>
      </p:nvGrpSpPr>
      <p:grpSpPr>
        <a:xfrm>
          <a:off x="0" y="0"/>
          <a:ext cx="0" cy="0"/>
          <a:chOff x="0" y="0"/>
          <a:chExt cx="0" cy="0"/>
        </a:xfrm>
      </p:grpSpPr>
      <p:pic>
        <p:nvPicPr>
          <p:cNvPr id="717" name="Shape 717"/>
          <p:cNvPicPr preferRelativeResize="0"/>
          <p:nvPr/>
        </p:nvPicPr>
        <p:blipFill rotWithShape="1">
          <a:blip r:embed="rId3">
            <a:alphaModFix/>
          </a:blip>
          <a:srcRect/>
          <a:stretch/>
        </p:blipFill>
        <p:spPr>
          <a:xfrm>
            <a:off x="0" y="152400"/>
            <a:ext cx="6381925" cy="6605373"/>
          </a:xfrm>
          <a:prstGeom prst="rect">
            <a:avLst/>
          </a:prstGeom>
          <a:noFill/>
          <a:ln>
            <a:noFill/>
          </a:ln>
        </p:spPr>
      </p:pic>
      <p:pic>
        <p:nvPicPr>
          <p:cNvPr id="718" name="Shape 718"/>
          <p:cNvPicPr preferRelativeResize="0"/>
          <p:nvPr/>
        </p:nvPicPr>
        <p:blipFill rotWithShape="1">
          <a:blip r:embed="rId4">
            <a:alphaModFix/>
          </a:blip>
          <a:srcRect/>
          <a:stretch/>
        </p:blipFill>
        <p:spPr>
          <a:xfrm>
            <a:off x="6534325" y="4989174"/>
            <a:ext cx="5586300" cy="1775825"/>
          </a:xfrm>
          <a:prstGeom prst="rect">
            <a:avLst/>
          </a:prstGeom>
          <a:noFill/>
          <a:ln>
            <a:noFill/>
          </a:ln>
        </p:spPr>
      </p:pic>
      <p:pic>
        <p:nvPicPr>
          <p:cNvPr id="719" name="Shape 719"/>
          <p:cNvPicPr preferRelativeResize="0"/>
          <p:nvPr/>
        </p:nvPicPr>
        <p:blipFill rotWithShape="1">
          <a:blip r:embed="rId5">
            <a:alphaModFix/>
          </a:blip>
          <a:srcRect/>
          <a:stretch/>
        </p:blipFill>
        <p:spPr>
          <a:xfrm>
            <a:off x="4927625" y="76200"/>
            <a:ext cx="7269200" cy="346753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723"/>
        <p:cNvGrpSpPr/>
        <p:nvPr/>
      </p:nvGrpSpPr>
      <p:grpSpPr>
        <a:xfrm>
          <a:off x="0" y="0"/>
          <a:ext cx="0" cy="0"/>
          <a:chOff x="0" y="0"/>
          <a:chExt cx="0" cy="0"/>
        </a:xfrm>
      </p:grpSpPr>
      <p:pic>
        <p:nvPicPr>
          <p:cNvPr id="724" name="Shape 724"/>
          <p:cNvPicPr preferRelativeResize="0"/>
          <p:nvPr/>
        </p:nvPicPr>
        <p:blipFill rotWithShape="1">
          <a:blip r:embed="rId3">
            <a:alphaModFix/>
          </a:blip>
          <a:srcRect/>
          <a:stretch/>
        </p:blipFill>
        <p:spPr>
          <a:xfrm>
            <a:off x="82600" y="76200"/>
            <a:ext cx="5745824" cy="3784450"/>
          </a:xfrm>
          <a:prstGeom prst="rect">
            <a:avLst/>
          </a:prstGeom>
          <a:noFill/>
          <a:ln>
            <a:noFill/>
          </a:ln>
        </p:spPr>
      </p:pic>
      <p:pic>
        <p:nvPicPr>
          <p:cNvPr id="725" name="Shape 725"/>
          <p:cNvPicPr preferRelativeResize="0"/>
          <p:nvPr/>
        </p:nvPicPr>
        <p:blipFill rotWithShape="1">
          <a:blip r:embed="rId4">
            <a:alphaModFix/>
          </a:blip>
          <a:srcRect/>
          <a:stretch/>
        </p:blipFill>
        <p:spPr>
          <a:xfrm>
            <a:off x="4504675" y="3263225"/>
            <a:ext cx="7645476" cy="2722250"/>
          </a:xfrm>
          <a:prstGeom prst="rect">
            <a:avLst/>
          </a:prstGeom>
          <a:noFill/>
          <a:ln>
            <a:noFill/>
          </a:ln>
        </p:spPr>
      </p:pic>
      <p:pic>
        <p:nvPicPr>
          <p:cNvPr id="726" name="Shape 726"/>
          <p:cNvPicPr preferRelativeResize="0"/>
          <p:nvPr/>
        </p:nvPicPr>
        <p:blipFill rotWithShape="1">
          <a:blip r:embed="rId5">
            <a:alphaModFix/>
          </a:blip>
          <a:srcRect/>
          <a:stretch/>
        </p:blipFill>
        <p:spPr>
          <a:xfrm>
            <a:off x="218024" y="6312400"/>
            <a:ext cx="9147449" cy="3362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730"/>
        <p:cNvGrpSpPr/>
        <p:nvPr/>
      </p:nvGrpSpPr>
      <p:grpSpPr>
        <a:xfrm>
          <a:off x="0" y="0"/>
          <a:ext cx="0" cy="0"/>
          <a:chOff x="0" y="0"/>
          <a:chExt cx="0" cy="0"/>
        </a:xfrm>
      </p:grpSpPr>
      <p:pic>
        <p:nvPicPr>
          <p:cNvPr id="731" name="Shape 731"/>
          <p:cNvPicPr preferRelativeResize="0"/>
          <p:nvPr/>
        </p:nvPicPr>
        <p:blipFill rotWithShape="1">
          <a:blip r:embed="rId3">
            <a:alphaModFix/>
          </a:blip>
          <a:srcRect/>
          <a:stretch/>
        </p:blipFill>
        <p:spPr>
          <a:xfrm>
            <a:off x="76200" y="488612"/>
            <a:ext cx="12039600" cy="58807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5"/>
        <p:cNvGrpSpPr/>
        <p:nvPr/>
      </p:nvGrpSpPr>
      <p:grpSpPr>
        <a:xfrm>
          <a:off x="0" y="0"/>
          <a:ext cx="0" cy="0"/>
          <a:chOff x="0" y="0"/>
          <a:chExt cx="0" cy="0"/>
        </a:xfrm>
      </p:grpSpPr>
      <p:sp>
        <p:nvSpPr>
          <p:cNvPr id="740" name="Shape 740"/>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REFERENCES</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741" name="Shape 741"/>
          <p:cNvPicPr preferRelativeResize="0"/>
          <p:nvPr/>
        </p:nvPicPr>
        <p:blipFill rotWithShape="1">
          <a:blip r:embed="rId3">
            <a:alphaModFix/>
          </a:blip>
          <a:srcRect/>
          <a:stretch/>
        </p:blipFill>
        <p:spPr>
          <a:xfrm>
            <a:off x="695325" y="1648130"/>
            <a:ext cx="10801350" cy="4457700"/>
          </a:xfrm>
          <a:prstGeom prst="rect">
            <a:avLst/>
          </a:prstGeom>
          <a:noFill/>
          <a:ln>
            <a:noFill/>
          </a:ln>
        </p:spPr>
      </p:pic>
      <p:pic>
        <p:nvPicPr>
          <p:cNvPr id="8" name="Shape 126">
            <a:extLst>
              <a:ext uri="{FF2B5EF4-FFF2-40B4-BE49-F238E27FC236}">
                <a16:creationId xmlns:a16="http://schemas.microsoft.com/office/drawing/2014/main" id="{37B2E37F-E300-4AB4-9C73-3E2DFBC3BFAD}"/>
              </a:ext>
            </a:extLst>
          </p:cNvPr>
          <p:cNvPicPr preferRelativeResize="0"/>
          <p:nvPr/>
        </p:nvPicPr>
        <p:blipFill rotWithShape="1">
          <a:blip r:embed="rId4">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5"/>
        <p:cNvGrpSpPr/>
        <p:nvPr/>
      </p:nvGrpSpPr>
      <p:grpSpPr>
        <a:xfrm>
          <a:off x="0" y="0"/>
          <a:ext cx="0" cy="0"/>
          <a:chOff x="0" y="0"/>
          <a:chExt cx="0" cy="0"/>
        </a:xfrm>
      </p:grpSpPr>
      <p:cxnSp>
        <p:nvCxnSpPr>
          <p:cNvPr id="747" name="Shape 747"/>
          <p:cNvCxnSpPr/>
          <p:nvPr/>
        </p:nvCxnSpPr>
        <p:spPr>
          <a:xfrm>
            <a:off x="10048" y="6547290"/>
            <a:ext cx="10651200" cy="0"/>
          </a:xfrm>
          <a:prstGeom prst="straightConnector1">
            <a:avLst/>
          </a:prstGeom>
          <a:noFill/>
          <a:ln w="38100" cap="rnd" cmpd="sng">
            <a:solidFill>
              <a:srgbClr val="1C1C1C"/>
            </a:solidFill>
            <a:prstDash val="dot"/>
            <a:round/>
            <a:headEnd type="none" w="sm" len="sm"/>
            <a:tailEnd type="none" w="sm" len="sm"/>
          </a:ln>
        </p:spPr>
      </p:cxnSp>
      <p:sp>
        <p:nvSpPr>
          <p:cNvPr id="750" name="Shape 750"/>
          <p:cNvSpPr txBox="1"/>
          <p:nvPr/>
        </p:nvSpPr>
        <p:spPr>
          <a:xfrm>
            <a:off x="770400" y="2113224"/>
            <a:ext cx="10651200" cy="311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pt-BR" sz="9600" b="1" i="0" u="none" strike="noStrike" cap="none" dirty="0">
                <a:solidFill>
                  <a:srgbClr val="1C1C1C"/>
                </a:solidFill>
                <a:latin typeface="Quattrocento Sans"/>
                <a:ea typeface="Quattrocento Sans"/>
                <a:cs typeface="Quattrocento Sans"/>
                <a:sym typeface="Quattrocento Sans"/>
              </a:rPr>
              <a:t>That's All Folks!</a:t>
            </a:r>
            <a:endParaRPr sz="9600" b="1" i="0" u="none" strike="noStrike" cap="none" dirty="0">
              <a:solidFill>
                <a:srgbClr val="1C1C1C"/>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6000"/>
              <a:buFont typeface="Arial"/>
              <a:buNone/>
            </a:pPr>
            <a:endParaRPr sz="6000" b="1" i="0" u="none" strike="noStrike" cap="none" dirty="0">
              <a:solidFill>
                <a:schemeClr val="accent2"/>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4800"/>
              <a:buFont typeface="Arial"/>
              <a:buNone/>
            </a:pPr>
            <a:r>
              <a:rPr lang="pt-BR" sz="4800" b="1" i="0" u="none" strike="noStrike" cap="none" dirty="0">
                <a:latin typeface="Quattrocento Sans"/>
                <a:ea typeface="Quattrocento Sans"/>
                <a:cs typeface="Quattrocento Sans"/>
                <a:sym typeface="Quattrocento Sans"/>
              </a:rPr>
              <a:t>thedomaindrivendesign.io</a:t>
            </a:r>
            <a:endParaRPr sz="4800" b="1" i="0" u="none" strike="noStrike" cap="none" dirty="0">
              <a:latin typeface="Quattrocento Sans"/>
              <a:ea typeface="Quattrocento Sans"/>
              <a:cs typeface="Quattrocento Sans"/>
              <a:sym typeface="Quattrocento Sans"/>
            </a:endParaRPr>
          </a:p>
        </p:txBody>
      </p:sp>
      <p:sp>
        <p:nvSpPr>
          <p:cNvPr id="751" name="Shape 751"/>
          <p:cNvSpPr txBox="1"/>
          <p:nvPr/>
        </p:nvSpPr>
        <p:spPr>
          <a:xfrm>
            <a:off x="949625" y="339351"/>
            <a:ext cx="4748100" cy="86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4000" b="1" i="0" u="none" strike="noStrike" cap="none" dirty="0">
                <a:solidFill>
                  <a:srgbClr val="1C1C1C"/>
                </a:solidFill>
                <a:latin typeface="Quattrocento Sans"/>
                <a:ea typeface="Quattrocento Sans"/>
                <a:cs typeface="Quattrocento Sans"/>
                <a:sym typeface="Quattrocento Sans"/>
              </a:rPr>
              <a:t>DDD</a:t>
            </a:r>
            <a:endParaRPr sz="4000" b="1" i="0" u="none" strike="noStrike" cap="none" dirty="0">
              <a:solidFill>
                <a:srgbClr val="1C1C1C"/>
              </a:solidFill>
              <a:latin typeface="Quattrocento Sans"/>
              <a:ea typeface="Quattrocento Sans"/>
              <a:cs typeface="Quattrocento Sans"/>
              <a:sym typeface="Quattrocento Sans"/>
            </a:endParaRPr>
          </a:p>
        </p:txBody>
      </p:sp>
      <p:pic>
        <p:nvPicPr>
          <p:cNvPr id="8" name="Shape 126">
            <a:extLst>
              <a:ext uri="{FF2B5EF4-FFF2-40B4-BE49-F238E27FC236}">
                <a16:creationId xmlns:a16="http://schemas.microsoft.com/office/drawing/2014/main" id="{A9A93242-2C7D-4C2B-B4C6-09932D2C2606}"/>
              </a:ext>
            </a:extLst>
          </p:cNvPr>
          <p:cNvPicPr preferRelativeResize="0"/>
          <p:nvPr/>
        </p:nvPicPr>
        <p:blipFill rotWithShape="1">
          <a:blip r:embed="rId3">
            <a:alphaModFix/>
            <a:biLevel thresh="25000"/>
          </a:blip>
          <a:srcRect l="-1843" b="-1843"/>
          <a:stretch/>
        </p:blipFill>
        <p:spPr>
          <a:xfrm>
            <a:off x="1" y="339358"/>
            <a:ext cx="864704" cy="86730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cxnSp>
        <p:nvCxnSpPr>
          <p:cNvPr id="756" name="Shape 756"/>
          <p:cNvCxnSpPr/>
          <p:nvPr/>
        </p:nvCxnSpPr>
        <p:spPr>
          <a:xfrm>
            <a:off x="1182986" y="2870176"/>
            <a:ext cx="7719900" cy="0"/>
          </a:xfrm>
          <a:prstGeom prst="straightConnector1">
            <a:avLst/>
          </a:prstGeom>
          <a:noFill/>
          <a:ln w="82550" cap="rnd" cmpd="sng">
            <a:solidFill>
              <a:schemeClr val="accent1"/>
            </a:solidFill>
            <a:prstDash val="dot"/>
            <a:round/>
            <a:headEnd type="none" w="sm" len="sm"/>
            <a:tailEnd type="none" w="sm" len="sm"/>
          </a:ln>
        </p:spPr>
      </p:cxnSp>
      <p:cxnSp>
        <p:nvCxnSpPr>
          <p:cNvPr id="757" name="Shape 757"/>
          <p:cNvCxnSpPr/>
          <p:nvPr/>
        </p:nvCxnSpPr>
        <p:spPr>
          <a:xfrm>
            <a:off x="1182986" y="2451887"/>
            <a:ext cx="7719900" cy="0"/>
          </a:xfrm>
          <a:prstGeom prst="straightConnector1">
            <a:avLst/>
          </a:prstGeom>
          <a:noFill/>
          <a:ln w="25400" cap="rnd" cmpd="sng">
            <a:solidFill>
              <a:schemeClr val="accent1"/>
            </a:solidFill>
            <a:prstDash val="solid"/>
            <a:round/>
            <a:headEnd type="none" w="sm" len="sm"/>
            <a:tailEnd type="none" w="sm" len="sm"/>
          </a:ln>
        </p:spPr>
      </p:cxnSp>
      <p:sp>
        <p:nvSpPr>
          <p:cNvPr id="758" name="Shape 758"/>
          <p:cNvSpPr/>
          <p:nvPr/>
        </p:nvSpPr>
        <p:spPr>
          <a:xfrm>
            <a:off x="0" y="0"/>
            <a:ext cx="12192000" cy="6858000"/>
          </a:xfrm>
          <a:prstGeom prst="rect">
            <a:avLst/>
          </a:prstGeom>
          <a:solidFill>
            <a:srgbClr val="1C1C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9AA36"/>
              </a:solidFill>
              <a:latin typeface="Calibri"/>
              <a:ea typeface="Calibri"/>
              <a:cs typeface="Calibri"/>
              <a:sym typeface="Calibri"/>
            </a:endParaRPr>
          </a:p>
        </p:txBody>
      </p:sp>
      <p:sp>
        <p:nvSpPr>
          <p:cNvPr id="759" name="Shape 759"/>
          <p:cNvSpPr txBox="1"/>
          <p:nvPr/>
        </p:nvSpPr>
        <p:spPr>
          <a:xfrm>
            <a:off x="1416571" y="2715101"/>
            <a:ext cx="7757700" cy="187626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pt-BR" sz="5400" b="1" i="0" u="none" strike="noStrike" cap="none" dirty="0">
                <a:solidFill>
                  <a:srgbClr val="FFFFFF"/>
                </a:solidFill>
                <a:latin typeface="Quattrocento Sans"/>
                <a:ea typeface="Quattrocento Sans"/>
                <a:cs typeface="Quattrocento Sans"/>
                <a:sym typeface="Quattrocento Sans"/>
              </a:rPr>
              <a:t>OBRIGADO!</a:t>
            </a:r>
            <a:endParaRPr sz="5400" b="1" i="0" u="none" strike="noStrike" cap="none" dirty="0">
              <a:solidFill>
                <a:srgbClr val="FFFFFF"/>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500"/>
              <a:buFont typeface="Arial"/>
              <a:buNone/>
            </a:pPr>
            <a:r>
              <a:rPr lang="pt-BR" sz="3600" b="0" i="0" u="none" strike="noStrike" cap="none" dirty="0">
                <a:solidFill>
                  <a:srgbClr val="F8F8F8"/>
                </a:solidFill>
                <a:latin typeface="Quattrocento Sans"/>
                <a:ea typeface="Quattrocento Sans"/>
                <a:cs typeface="Quattrocento Sans"/>
                <a:sym typeface="Quattrocento Sans"/>
              </a:rPr>
              <a:t>Felipe Batista</a:t>
            </a:r>
            <a:endParaRPr sz="2000" b="0" i="0" u="none" strike="noStrike" cap="none" dirty="0">
              <a:solidFill>
                <a:srgbClr val="F8F8F8"/>
              </a:solidFill>
              <a:sym typeface="Arial"/>
            </a:endParaRPr>
          </a:p>
        </p:txBody>
      </p:sp>
      <p:pic>
        <p:nvPicPr>
          <p:cNvPr id="8" name="Shape 126">
            <a:extLst>
              <a:ext uri="{FF2B5EF4-FFF2-40B4-BE49-F238E27FC236}">
                <a16:creationId xmlns:a16="http://schemas.microsoft.com/office/drawing/2014/main" id="{C44E77D4-4C7C-4F2F-9EB1-7745DC600373}"/>
              </a:ext>
            </a:extLst>
          </p:cNvPr>
          <p:cNvPicPr preferRelativeResize="0"/>
          <p:nvPr/>
        </p:nvPicPr>
        <p:blipFill rotWithShape="1">
          <a:blip r:embed="rId3">
            <a:alphaModFix/>
            <a:duotone>
              <a:schemeClr val="accent5">
                <a:shade val="45000"/>
                <a:satMod val="135000"/>
              </a:schemeClr>
              <a:prstClr val="white"/>
            </a:duotone>
          </a:blip>
          <a:srcRect l="-1843" b="-1843"/>
          <a:stretch/>
        </p:blipFill>
        <p:spPr>
          <a:xfrm>
            <a:off x="137967" y="3025252"/>
            <a:ext cx="1140637" cy="11440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3">
            <a:alphaModFix/>
          </a:blip>
          <a:srcRect/>
          <a:stretch/>
        </p:blipFill>
        <p:spPr>
          <a:xfrm>
            <a:off x="0" y="-2968750"/>
            <a:ext cx="12192000" cy="982674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Stone - Configuração de Cores 2">
      <a:dk1>
        <a:srgbClr val="D5EACD"/>
      </a:dk1>
      <a:lt1>
        <a:srgbClr val="07AA35"/>
      </a:lt1>
      <a:dk2>
        <a:srgbClr val="D5EACD"/>
      </a:dk2>
      <a:lt2>
        <a:srgbClr val="07AA35"/>
      </a:lt2>
      <a:accent1>
        <a:srgbClr val="07AA35"/>
      </a:accent1>
      <a:accent2>
        <a:srgbClr val="04391C"/>
      </a:accent2>
      <a:accent3>
        <a:srgbClr val="70AD47"/>
      </a:accent3>
      <a:accent4>
        <a:srgbClr val="5C6468"/>
      </a:accent4>
      <a:accent5>
        <a:srgbClr val="A8A9AD"/>
      </a:accent5>
      <a:accent6>
        <a:srgbClr val="D5EACD"/>
      </a:accent6>
      <a:hlink>
        <a:srgbClr val="04391C"/>
      </a:hlink>
      <a:folHlink>
        <a:srgbClr val="5C64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3829</Words>
  <Application>Microsoft Office PowerPoint</Application>
  <PresentationFormat>Widescreen</PresentationFormat>
  <Paragraphs>317</Paragraphs>
  <Slides>87</Slides>
  <Notes>87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Calibri</vt:lpstr>
      <vt:lpstr>Comfortaa</vt:lpstr>
      <vt:lpstr>medium-content-serif-font</vt:lpstr>
      <vt:lpstr>Nunito</vt:lpstr>
      <vt:lpstr>Quattrocento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Felipe Batista</cp:lastModifiedBy>
  <cp:revision>45</cp:revision>
  <dcterms:modified xsi:type="dcterms:W3CDTF">2020-08-03T19:14:47Z</dcterms:modified>
</cp:coreProperties>
</file>